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notesSlides/notesSlide5.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notesSlides/notesSlide6.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notesSlides/notesSlide7.xml" ContentType="application/vnd.openxmlformats-officedocument.presentationml.notesSlide+xml"/>
  <Override PartName="/ppt/tags/tag7.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notesSlides/notesSlide12.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notesSlides/notesSlide13.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notesSlides/notesSlide14.xml" ContentType="application/vnd.openxmlformats-officedocument.presentationml.notesSlide+xml"/>
  <Override PartName="/ppt/tags/tag14.xml" ContentType="application/vnd.openxmlformats-officedocument.presentationml.tags+xml"/>
  <Override PartName="/ppt/tags/tag15.xml" ContentType="application/vnd.openxmlformats-officedocument.presentationml.tags+xml"/>
  <Override PartName="/ppt/notesSlides/notesSlide15.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2" r:id="rId2"/>
  </p:sldMasterIdLst>
  <p:notesMasterIdLst>
    <p:notesMasterId r:id="rId27"/>
  </p:notesMasterIdLst>
  <p:sldIdLst>
    <p:sldId id="926" r:id="rId3"/>
    <p:sldId id="791" r:id="rId4"/>
    <p:sldId id="256" r:id="rId5"/>
    <p:sldId id="927" r:id="rId6"/>
    <p:sldId id="916" r:id="rId7"/>
    <p:sldId id="917" r:id="rId8"/>
    <p:sldId id="686" r:id="rId9"/>
    <p:sldId id="918" r:id="rId10"/>
    <p:sldId id="919" r:id="rId11"/>
    <p:sldId id="920" r:id="rId12"/>
    <p:sldId id="921" r:id="rId13"/>
    <p:sldId id="663" r:id="rId14"/>
    <p:sldId id="765" r:id="rId15"/>
    <p:sldId id="728" r:id="rId16"/>
    <p:sldId id="924" r:id="rId17"/>
    <p:sldId id="923" r:id="rId18"/>
    <p:sldId id="925" r:id="rId19"/>
    <p:sldId id="922" r:id="rId20"/>
    <p:sldId id="720" r:id="rId21"/>
    <p:sldId id="766" r:id="rId22"/>
    <p:sldId id="767" r:id="rId23"/>
    <p:sldId id="768" r:id="rId24"/>
    <p:sldId id="769" r:id="rId25"/>
    <p:sldId id="770" r:id="rId2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F7F7F"/>
    <a:srgbClr val="0000FF"/>
    <a:srgbClr val="0091D1"/>
    <a:srgbClr val="C218C2"/>
    <a:srgbClr val="1C95CD"/>
    <a:srgbClr val="FFAAAA"/>
    <a:srgbClr val="3C9D3C"/>
    <a:srgbClr val="FFBA3B"/>
    <a:srgbClr val="D52324"/>
    <a:srgbClr val="299F2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507" autoAdjust="0"/>
    <p:restoredTop sz="91523" autoAdjust="0"/>
  </p:normalViewPr>
  <p:slideViewPr>
    <p:cSldViewPr snapToGrid="0">
      <p:cViewPr>
        <p:scale>
          <a:sx n="66" d="100"/>
          <a:sy n="66" d="100"/>
        </p:scale>
        <p:origin x="946" y="389"/>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742C8CA-A521-4254-86A7-6548A9107C3F}" type="datetimeFigureOut">
              <a:rPr lang="en-US" smtClean="0"/>
              <a:t>11/27/2024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CF2F013-C680-4F1D-A725-B09F536C38BD}" type="slidenum">
              <a:rPr lang="en-US" smtClean="0"/>
              <a:t>‹#›</a:t>
            </a:fld>
            <a:endParaRPr lang="en-US"/>
          </a:p>
        </p:txBody>
      </p:sp>
    </p:spTree>
    <p:extLst>
      <p:ext uri="{BB962C8B-B14F-4D97-AF65-F5344CB8AC3E}">
        <p14:creationId xmlns:p14="http://schemas.microsoft.com/office/powerpoint/2010/main" val="38209750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A2E3B"/>
                </a:solidFill>
                <a:effectLst/>
                <a:latin typeface="Helvetica Neue"/>
              </a:rPr>
              <a:t>COSERO hydrological model</a:t>
            </a:r>
          </a:p>
          <a:p>
            <a:endParaRPr lang="en-US" dirty="0"/>
          </a:p>
        </p:txBody>
      </p:sp>
      <p:sp>
        <p:nvSpPr>
          <p:cNvPr id="4" name="Slide Number Placeholder 3"/>
          <p:cNvSpPr>
            <a:spLocks noGrp="1"/>
          </p:cNvSpPr>
          <p:nvPr>
            <p:ph type="sldNum" sz="quarter" idx="5"/>
          </p:nvPr>
        </p:nvSpPr>
        <p:spPr/>
        <p:txBody>
          <a:bodyPr/>
          <a:lstStyle/>
          <a:p>
            <a:fld id="{9CF2F013-C680-4F1D-A725-B09F536C38BD}" type="slidenum">
              <a:rPr lang="en-US" smtClean="0"/>
              <a:t>3</a:t>
            </a:fld>
            <a:endParaRPr lang="en-US"/>
          </a:p>
        </p:txBody>
      </p:sp>
    </p:spTree>
    <p:extLst>
      <p:ext uri="{BB962C8B-B14F-4D97-AF65-F5344CB8AC3E}">
        <p14:creationId xmlns:p14="http://schemas.microsoft.com/office/powerpoint/2010/main" val="23888568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Forward modeling is the process of predicting output variables (Y) from input variables (X)</a:t>
            </a:r>
          </a:p>
          <a:p>
            <a:r>
              <a:rPr lang="en-US" dirty="0"/>
              <a:t>Surrogate modeling creates efficient ML models to emulate costly science-based forward models.</a:t>
            </a:r>
            <a:br>
              <a:rPr lang="en-US" dirty="0"/>
            </a:br>
            <a:r>
              <a:rPr lang="en-US" dirty="0"/>
              <a:t>Reduced order modeling simplifies models by capturing key dynamics in lower dimensions.</a:t>
            </a:r>
            <a:br>
              <a:rPr lang="en-US" dirty="0"/>
            </a:br>
            <a:r>
              <a:rPr lang="en-US" dirty="0"/>
              <a:t>Discovering governing equations identifies the laws driving a system from observations.</a:t>
            </a:r>
          </a:p>
          <a:p>
            <a:r>
              <a:rPr lang="en-US" dirty="0"/>
              <a:t>Inverse modeling infers latent system parameters from observations by reversing the forward model.</a:t>
            </a:r>
          </a:p>
          <a:p>
            <a:r>
              <a:rPr lang="en-US" dirty="0"/>
              <a:t>Parameter calibration estimates model parameters to align simulated outputs with observed data.</a:t>
            </a:r>
            <a:br>
              <a:rPr lang="en-US" dirty="0"/>
            </a:br>
            <a:endParaRPr lang="en-US" dirty="0"/>
          </a:p>
          <a:p>
            <a:br>
              <a:rPr lang="en-US" dirty="0"/>
            </a:br>
            <a:endParaRPr lang="en-US" dirty="0"/>
          </a:p>
        </p:txBody>
      </p:sp>
      <p:sp>
        <p:nvSpPr>
          <p:cNvPr id="4" name="Slide Number Placeholder 3"/>
          <p:cNvSpPr>
            <a:spLocks noGrp="1"/>
          </p:cNvSpPr>
          <p:nvPr>
            <p:ph type="sldNum" sz="quarter" idx="5"/>
          </p:nvPr>
        </p:nvSpPr>
        <p:spPr/>
        <p:txBody>
          <a:bodyPr/>
          <a:lstStyle/>
          <a:p>
            <a:fld id="{9CF2F013-C680-4F1D-A725-B09F536C38BD}" type="slidenum">
              <a:rPr lang="en-US" smtClean="0"/>
              <a:t>17</a:t>
            </a:fld>
            <a:endParaRPr lang="en-US"/>
          </a:p>
        </p:txBody>
      </p:sp>
    </p:spTree>
    <p:extLst>
      <p:ext uri="{BB962C8B-B14F-4D97-AF65-F5344CB8AC3E}">
        <p14:creationId xmlns:p14="http://schemas.microsoft.com/office/powerpoint/2010/main" val="10163932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not all physical laws correspond to a straightforward invariance or equivariance, so I would like to go over a second, more *general* option: Introducing constraints layers to enforce conservation laws to machine precision. In practice, let’s start with a standard neural network mapping an input vector of length m to an output vector of total length *p*. If we have *n* constraints, instead of directly outputting *p* components, we only output *p-n* components and then calculate the remaining components as a residual of physical constraints. Now the trick is to do this calculation *within* the architecture of the neural network so that the *entire* output vector is optimized and its final weights and biases depend on the enforced physical constraints. </a:t>
            </a:r>
          </a:p>
          <a:p>
            <a:endParaRPr lang="en-US" dirty="0"/>
          </a:p>
        </p:txBody>
      </p:sp>
      <p:sp>
        <p:nvSpPr>
          <p:cNvPr id="4" name="Slide Number Placeholder 3"/>
          <p:cNvSpPr>
            <a:spLocks noGrp="1"/>
          </p:cNvSpPr>
          <p:nvPr>
            <p:ph type="sldNum" sz="quarter" idx="5"/>
          </p:nvPr>
        </p:nvSpPr>
        <p:spPr/>
        <p:txBody>
          <a:bodyPr/>
          <a:lstStyle/>
          <a:p>
            <a:fld id="{9CF2F013-C680-4F1D-A725-B09F536C38BD}" type="slidenum">
              <a:rPr lang="en-US" smtClean="0"/>
              <a:t>19</a:t>
            </a:fld>
            <a:endParaRPr lang="en-US"/>
          </a:p>
        </p:txBody>
      </p:sp>
    </p:spTree>
    <p:extLst>
      <p:ext uri="{BB962C8B-B14F-4D97-AF65-F5344CB8AC3E}">
        <p14:creationId xmlns:p14="http://schemas.microsoft.com/office/powerpoint/2010/main" val="33201039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Sometimes, we do not have exact physical constraints, in which case one can enforce approximate dynamics via the loss function, for instance to improve the algorithm’s generalization ability. </a:t>
            </a:r>
          </a:p>
        </p:txBody>
      </p:sp>
      <p:sp>
        <p:nvSpPr>
          <p:cNvPr id="4" name="Slide Number Placeholder 3"/>
          <p:cNvSpPr>
            <a:spLocks noGrp="1"/>
          </p:cNvSpPr>
          <p:nvPr>
            <p:ph type="sldNum" sz="quarter" idx="5"/>
          </p:nvPr>
        </p:nvSpPr>
        <p:spPr/>
        <p:txBody>
          <a:bodyPr/>
          <a:lstStyle/>
          <a:p>
            <a:fld id="{9CF2F013-C680-4F1D-A725-B09F536C38BD}" type="slidenum">
              <a:rPr lang="en-US" smtClean="0"/>
              <a:t>20</a:t>
            </a:fld>
            <a:endParaRPr lang="en-US"/>
          </a:p>
        </p:txBody>
      </p:sp>
    </p:spTree>
    <p:extLst>
      <p:ext uri="{BB962C8B-B14F-4D97-AF65-F5344CB8AC3E}">
        <p14:creationId xmlns:p14="http://schemas.microsoft.com/office/powerpoint/2010/main" val="25843367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we know that the problem is multi-scale in nature, it may be advantageous to design a spectral loss. The first step is to calculate the spatial and/or temporal spectrum of the outputs. After that, we can design a spectral loss that guarantees a good prediction across scale, such as the log-spectral distance. An alternative is to directly target spectral coefficients rather than the full physical value of y. In the context of downscaling climate variables, Singh and coauthors showed that using a loss based on power spectral density helped them improve upon the convolutional neural network baseline.  </a:t>
            </a:r>
          </a:p>
        </p:txBody>
      </p:sp>
      <p:sp>
        <p:nvSpPr>
          <p:cNvPr id="4" name="Slide Number Placeholder 3"/>
          <p:cNvSpPr>
            <a:spLocks noGrp="1"/>
          </p:cNvSpPr>
          <p:nvPr>
            <p:ph type="sldNum" sz="quarter" idx="5"/>
          </p:nvPr>
        </p:nvSpPr>
        <p:spPr/>
        <p:txBody>
          <a:bodyPr/>
          <a:lstStyle/>
          <a:p>
            <a:fld id="{9CF2F013-C680-4F1D-A725-B09F536C38BD}" type="slidenum">
              <a:rPr lang="en-US" smtClean="0"/>
              <a:t>21</a:t>
            </a:fld>
            <a:endParaRPr lang="en-US"/>
          </a:p>
        </p:txBody>
      </p:sp>
    </p:spTree>
    <p:extLst>
      <p:ext uri="{BB962C8B-B14F-4D97-AF65-F5344CB8AC3E}">
        <p14:creationId xmlns:p14="http://schemas.microsoft.com/office/powerpoint/2010/main" val="15832274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we know that statistical moments are particularly important for prediction, we can similarly constrain the neural network’s predictions by using statistical moments of the outputs in the loss function. For instance, Wu and coauthors used the covariance of the predicted flow to accelerate training and improve the representation of Rayleigh-</a:t>
            </a:r>
            <a:r>
              <a:rPr lang="en-US" dirty="0" err="1"/>
              <a:t>Benard</a:t>
            </a:r>
            <a:r>
              <a:rPr lang="en-US" dirty="0"/>
              <a:t> convection.</a:t>
            </a:r>
          </a:p>
        </p:txBody>
      </p:sp>
      <p:sp>
        <p:nvSpPr>
          <p:cNvPr id="4" name="Slide Number Placeholder 3"/>
          <p:cNvSpPr>
            <a:spLocks noGrp="1"/>
          </p:cNvSpPr>
          <p:nvPr>
            <p:ph type="sldNum" sz="quarter" idx="5"/>
          </p:nvPr>
        </p:nvSpPr>
        <p:spPr/>
        <p:txBody>
          <a:bodyPr/>
          <a:lstStyle/>
          <a:p>
            <a:fld id="{9CF2F013-C680-4F1D-A725-B09F536C38BD}" type="slidenum">
              <a:rPr lang="en-US" smtClean="0"/>
              <a:t>22</a:t>
            </a:fld>
            <a:endParaRPr lang="en-US"/>
          </a:p>
        </p:txBody>
      </p:sp>
    </p:spTree>
    <p:extLst>
      <p:ext uri="{BB962C8B-B14F-4D97-AF65-F5344CB8AC3E}">
        <p14:creationId xmlns:p14="http://schemas.microsoft.com/office/powerpoint/2010/main" val="42898380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Alternatively, we can directly target the statistical moments of a prescribed distribution. For instance, Vandal and coauthors targeted the moments of a lognormal distribution to forecast precipitation, which significantly improved prediction quality given the non-Gaussian nature of precipitation. This can be generalized to target the conditional moments of any prescribed distribution as discussed in Barnes and coauthors, which gives more flexibility than predicting a single value and has the added benefit of estimating uncertainty. </a:t>
            </a:r>
          </a:p>
          <a:p>
            <a:endParaRPr lang="en-US" dirty="0"/>
          </a:p>
        </p:txBody>
      </p:sp>
      <p:sp>
        <p:nvSpPr>
          <p:cNvPr id="4" name="Slide Number Placeholder 3"/>
          <p:cNvSpPr>
            <a:spLocks noGrp="1"/>
          </p:cNvSpPr>
          <p:nvPr>
            <p:ph type="sldNum" sz="quarter" idx="5"/>
          </p:nvPr>
        </p:nvSpPr>
        <p:spPr/>
        <p:txBody>
          <a:bodyPr/>
          <a:lstStyle/>
          <a:p>
            <a:fld id="{9CF2F013-C680-4F1D-A725-B09F536C38BD}" type="slidenum">
              <a:rPr lang="en-US" smtClean="0"/>
              <a:t>23</a:t>
            </a:fld>
            <a:endParaRPr lang="en-US"/>
          </a:p>
        </p:txBody>
      </p:sp>
    </p:spTree>
    <p:extLst>
      <p:ext uri="{BB962C8B-B14F-4D97-AF65-F5344CB8AC3E}">
        <p14:creationId xmlns:p14="http://schemas.microsoft.com/office/powerpoint/2010/main" val="20942613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we can design a custom weighting schemes to give more importance to certain physical regimes. For instance, in the context of heatwave prediction, Lopez-Gomez and coauthors showed that using the mean-squared error of the prediction’s exponential led to improved representation of extremes without compromising the mean prediction. </a:t>
            </a:r>
          </a:p>
        </p:txBody>
      </p:sp>
      <p:sp>
        <p:nvSpPr>
          <p:cNvPr id="4" name="Slide Number Placeholder 3"/>
          <p:cNvSpPr>
            <a:spLocks noGrp="1"/>
          </p:cNvSpPr>
          <p:nvPr>
            <p:ph type="sldNum" sz="quarter" idx="5"/>
          </p:nvPr>
        </p:nvSpPr>
        <p:spPr/>
        <p:txBody>
          <a:bodyPr/>
          <a:lstStyle/>
          <a:p>
            <a:fld id="{9CF2F013-C680-4F1D-A725-B09F536C38BD}" type="slidenum">
              <a:rPr lang="en-US" smtClean="0"/>
              <a:t>24</a:t>
            </a:fld>
            <a:endParaRPr lang="en-US"/>
          </a:p>
        </p:txBody>
      </p:sp>
    </p:spTree>
    <p:extLst>
      <p:ext uri="{BB962C8B-B14F-4D97-AF65-F5344CB8AC3E}">
        <p14:creationId xmlns:p14="http://schemas.microsoft.com/office/powerpoint/2010/main" val="13871228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F2F013-C680-4F1D-A725-B09F536C38BD}" type="slidenum">
              <a:rPr lang="en-US" smtClean="0"/>
              <a:t>5</a:t>
            </a:fld>
            <a:endParaRPr lang="en-US"/>
          </a:p>
        </p:txBody>
      </p:sp>
    </p:spTree>
    <p:extLst>
      <p:ext uri="{BB962C8B-B14F-4D97-AF65-F5344CB8AC3E}">
        <p14:creationId xmlns:p14="http://schemas.microsoft.com/office/powerpoint/2010/main" val="36985052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Take time to collect opinions from students. Nearing et al. (2020)</a:t>
            </a:r>
          </a:p>
        </p:txBody>
      </p:sp>
      <p:sp>
        <p:nvSpPr>
          <p:cNvPr id="4" name="Slide Number Placeholder 3"/>
          <p:cNvSpPr>
            <a:spLocks noGrp="1"/>
          </p:cNvSpPr>
          <p:nvPr>
            <p:ph type="sldNum" sz="quarter" idx="5"/>
          </p:nvPr>
        </p:nvSpPr>
        <p:spPr/>
        <p:txBody>
          <a:bodyPr/>
          <a:lstStyle/>
          <a:p>
            <a:fld id="{9CF2F013-C680-4F1D-A725-B09F536C38BD}" type="slidenum">
              <a:rPr lang="en-US" smtClean="0"/>
              <a:t>8</a:t>
            </a:fld>
            <a:endParaRPr lang="en-US"/>
          </a:p>
        </p:txBody>
      </p:sp>
    </p:spTree>
    <p:extLst>
      <p:ext uri="{BB962C8B-B14F-4D97-AF65-F5344CB8AC3E}">
        <p14:creationId xmlns:p14="http://schemas.microsoft.com/office/powerpoint/2010/main" val="36123638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Again poll students; GFT = Google Flu Trends; ILI = </a:t>
            </a:r>
            <a:r>
              <a:rPr lang="en-US" dirty="0" err="1"/>
              <a:t>Ifluenza</a:t>
            </a:r>
            <a:r>
              <a:rPr lang="en-US" dirty="0"/>
              <a:t>-like illnesses</a:t>
            </a:r>
            <a:br>
              <a:rPr lang="en-US" dirty="0"/>
            </a:br>
            <a:r>
              <a:rPr lang="en-US" dirty="0"/>
              <a:t>GFT overestimation. GFT overestimated the prevalence of flu in the 2012–2013 season and overshot </a:t>
            </a:r>
            <a:r>
              <a:rPr lang="en-US" dirty="0" err="1"/>
              <a:t>theactual</a:t>
            </a:r>
            <a:r>
              <a:rPr lang="en-US" dirty="0"/>
              <a:t> level in 2011–2012 by more than 50%. From 21 August 2011 to 1 September 2013, GFT reported </a:t>
            </a:r>
            <a:r>
              <a:rPr lang="en-US" dirty="0" err="1"/>
              <a:t>overlyhigh</a:t>
            </a:r>
            <a:r>
              <a:rPr lang="en-US" dirty="0"/>
              <a:t> flu prevalence 100 out of 108 weeks. (Top) Estimates of doctor visits for ILI. “Lagged CDC” incorporates52-week seasonality variables with lagged CDC data. “Google Flu + CDC” combines GFT, lagged CDC </a:t>
            </a:r>
            <a:r>
              <a:rPr lang="en-US" dirty="0" err="1"/>
              <a:t>estimates,lagged</a:t>
            </a:r>
            <a:r>
              <a:rPr lang="en-US" dirty="0"/>
              <a:t> error of GFT estimates, and 52-week seasonality variables. (Bottom) Error [as a percentage {[Non-</a:t>
            </a:r>
            <a:r>
              <a:rPr lang="en-US" dirty="0" err="1"/>
              <a:t>CDCestmate</a:t>
            </a:r>
            <a:r>
              <a:rPr lang="en-US" dirty="0"/>
              <a:t>)</a:t>
            </a:r>
          </a:p>
        </p:txBody>
      </p:sp>
      <p:sp>
        <p:nvSpPr>
          <p:cNvPr id="4" name="Slide Number Placeholder 3"/>
          <p:cNvSpPr>
            <a:spLocks noGrp="1"/>
          </p:cNvSpPr>
          <p:nvPr>
            <p:ph type="sldNum" sz="quarter" idx="5"/>
          </p:nvPr>
        </p:nvSpPr>
        <p:spPr/>
        <p:txBody>
          <a:bodyPr/>
          <a:lstStyle/>
          <a:p>
            <a:fld id="{9CF2F013-C680-4F1D-A725-B09F536C38BD}" type="slidenum">
              <a:rPr lang="en-US" smtClean="0"/>
              <a:t>9</a:t>
            </a:fld>
            <a:endParaRPr lang="en-US"/>
          </a:p>
        </p:txBody>
      </p:sp>
    </p:spTree>
    <p:extLst>
      <p:ext uri="{BB962C8B-B14F-4D97-AF65-F5344CB8AC3E}">
        <p14:creationId xmlns:p14="http://schemas.microsoft.com/office/powerpoint/2010/main" val="18724502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latin typeface="ArialMT"/>
              </a:rPr>
              <a:t>Let’s get started with *a* possible definition: Physics-Guided ML, which is a specific case of knowledge-guided ML, restricts the output of ML algorithms to plausible solutions using *physical* information. Let’s start with a simple example: </a:t>
            </a:r>
            <a:br>
              <a:rPr lang="en-US" sz="1800" b="0" i="0" u="none" strike="noStrike" baseline="0" dirty="0">
                <a:latin typeface="ArialMT"/>
              </a:rPr>
            </a:br>
            <a:r>
              <a:rPr lang="en-US" sz="1800" b="0" i="0" u="none" strike="noStrike" baseline="0" dirty="0">
                <a:latin typeface="ArialMT"/>
              </a:rPr>
              <a:t>[Animation 1] Imagine you are trying to predict relative humidity. As it is defined as the ratio between water vapor pressure, which is positive, and saturation vapor pressure, [Animation 2] its physically-plausible range is 0 to 1.</a:t>
            </a:r>
          </a:p>
          <a:p>
            <a:pPr algn="l"/>
            <a:r>
              <a:rPr lang="en-US" sz="1800" b="0" i="0" u="none" strike="noStrike" baseline="0" dirty="0">
                <a:latin typeface="ArialMT"/>
              </a:rPr>
              <a:t>[Animation 3] Indeed, a negative prediction would be impossible by definition, while</a:t>
            </a:r>
          </a:p>
          <a:p>
            <a:pPr algn="l"/>
            <a:r>
              <a:rPr lang="en-US" sz="1800" b="0" i="0" u="none" strike="noStrike" baseline="0" dirty="0">
                <a:latin typeface="ArialMT"/>
              </a:rPr>
              <a:t>[Animation 4] a prediction above 1 would correspond to super-saturation, which is rarely observed if we work on weather or climate timescales. </a:t>
            </a:r>
          </a:p>
          <a:p>
            <a:pPr algn="l"/>
            <a:r>
              <a:rPr lang="en-US" sz="1800" b="0" i="0" u="none" strike="noStrike" baseline="0" dirty="0">
                <a:latin typeface="ArialMT"/>
              </a:rPr>
              <a:t>Therefore, we want to *always* keep relative humidity above zero, which corresponds to an [Animation 5] *hard* constraint. This hard constraint can be enforced in multiple ways, for instance by using an activation function that only outputs positive number right before predicting relative humidity. In contrast, we may temporarily tolerate values above one, and simply *discourage* the relative humidity output to be above one, which is referred to as a *soft* constraint. This soft constraint can also be enforced in multiple ways, for instance by adding a term minimizing </a:t>
            </a:r>
            <a:r>
              <a:rPr lang="en-US" sz="1800" b="0" i="0" u="none" strike="noStrike" baseline="0" dirty="0" err="1">
                <a:latin typeface="ArialMT"/>
              </a:rPr>
              <a:t>ReLU</a:t>
            </a:r>
            <a:r>
              <a:rPr lang="en-US" sz="1800" b="0" i="0" u="none" strike="noStrike" baseline="0" dirty="0">
                <a:latin typeface="ArialMT"/>
              </a:rPr>
              <a:t>(RH-1) in the loss function to penalize the algorithm whenever relative humidity is greater than one. </a:t>
            </a:r>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CF2F013-C680-4F1D-A725-B09F536C38B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512053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Hybrid modeling gives a plethora of creative ways to incorporate physical constraints in the architecture, starting with the encoding of invariance *or* equivariance, which can be properties of the physical system in consideration. </a:t>
            </a:r>
          </a:p>
          <a:p>
            <a:r>
              <a:rPr lang="en-US" dirty="0"/>
              <a:t>[Animation] Taking the simple example of a machine learning model tasked with processing the photo of a cute dog, invariance by *rotation* means that rotating the dog will not change the output of the model: for instance, the photo will still be classified as a dog picture. For convolutional neural networks that you have seen in this tier, pooling layers with large pooling sizes can almost perfectly enforce shift invariance, i.e., the output of the pooling layer is relatively insensitive to small shifts in its input image. </a:t>
            </a:r>
          </a:p>
          <a:p>
            <a:r>
              <a:rPr lang="en-US" dirty="0"/>
              <a:t>[Animation] By contrast, *equivariance* by rotation means that rotating the dog will rotate the output of the model: for instance, the pixels recognized as belonging to a dog will be accordingly rotated. Taking the example of convolutional neural networks, convolutional layers are shift-equivariant, as the output of convolutional layers will shift if the convolved image is shifted. </a:t>
            </a:r>
          </a:p>
          <a:p>
            <a:r>
              <a:rPr lang="en-US" dirty="0"/>
              <a:t>[Animation] Wang and coauthors show that enforcing *magnitude* equivariance in the architecture of a neural network tasked with integrating Rayleigh-</a:t>
            </a:r>
            <a:r>
              <a:rPr lang="en-US" dirty="0" err="1"/>
              <a:t>Bénard</a:t>
            </a:r>
            <a:r>
              <a:rPr lang="en-US" dirty="0"/>
              <a:t> convection forward in time significantly improves the quality of the simulation output compared to an unconstrained residual neural network architecture. </a:t>
            </a:r>
          </a:p>
        </p:txBody>
      </p:sp>
      <p:sp>
        <p:nvSpPr>
          <p:cNvPr id="4" name="Slide Number Placeholder 3"/>
          <p:cNvSpPr>
            <a:spLocks noGrp="1"/>
          </p:cNvSpPr>
          <p:nvPr>
            <p:ph type="sldNum" sz="quarter" idx="5"/>
          </p:nvPr>
        </p:nvSpPr>
        <p:spPr/>
        <p:txBody>
          <a:bodyPr/>
          <a:lstStyle/>
          <a:p>
            <a:fld id="{9CF2F013-C680-4F1D-A725-B09F536C38BD}" type="slidenum">
              <a:rPr lang="en-US" smtClean="0"/>
              <a:t>13</a:t>
            </a:fld>
            <a:endParaRPr lang="en-US"/>
          </a:p>
        </p:txBody>
      </p:sp>
    </p:spTree>
    <p:extLst>
      <p:ext uri="{BB962C8B-B14F-4D97-AF65-F5344CB8AC3E}">
        <p14:creationId xmlns:p14="http://schemas.microsoft.com/office/powerpoint/2010/main" val="39548131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Sometimes, constraining the model’s architecture is infeasible or overly constraining. In this case, we can encode physical information as soft constraints by adding a term to the loss function, akin to a Lagrange multiplier. So if we look at the general form of a physics-constrained loss function, it combines a term to optimize performance ,such as a standard regression loss, with a physically-constrained term. We’ll now go over several examples of which form this term can take. </a:t>
            </a:r>
          </a:p>
          <a:p>
            <a:r>
              <a:rPr lang="en-US" dirty="0"/>
              <a:t>[Animation] First, we can simply use the norm of the residual from definitions, state equations, or conservation laws to penalize the machine learning algorithm whenever it makes an unphysical prediction. In their proposed </a:t>
            </a:r>
            <a:r>
              <a:rPr lang="en-US" dirty="0" err="1"/>
              <a:t>MeshfreeFlowNet</a:t>
            </a:r>
            <a:r>
              <a:rPr lang="en-US" dirty="0"/>
              <a:t> architecture, Jiang and coauthors strategically use position and time as inputs so that any partial differential equation constraint can be efficiently calculated via automatic differentiation, which allows them to use these partial differential equations as soft constraints on the fluid flow they are simulating. </a:t>
            </a:r>
          </a:p>
        </p:txBody>
      </p:sp>
      <p:sp>
        <p:nvSpPr>
          <p:cNvPr id="4" name="Slide Number Placeholder 3"/>
          <p:cNvSpPr>
            <a:spLocks noGrp="1"/>
          </p:cNvSpPr>
          <p:nvPr>
            <p:ph type="sldNum" sz="quarter" idx="5"/>
          </p:nvPr>
        </p:nvSpPr>
        <p:spPr/>
        <p:txBody>
          <a:bodyPr/>
          <a:lstStyle/>
          <a:p>
            <a:fld id="{9CF2F013-C680-4F1D-A725-B09F536C38BD}" type="slidenum">
              <a:rPr lang="en-US" smtClean="0"/>
              <a:t>14</a:t>
            </a:fld>
            <a:endParaRPr lang="en-US"/>
          </a:p>
        </p:txBody>
      </p:sp>
    </p:spTree>
    <p:extLst>
      <p:ext uri="{BB962C8B-B14F-4D97-AF65-F5344CB8AC3E}">
        <p14:creationId xmlns:p14="http://schemas.microsoft.com/office/powerpoint/2010/main" val="23019743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5ECC94-FB55-6159-D3CA-1BB71EFF301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9A9025B-F9A4-D93B-173B-E9298EA69D7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749CD4A-B952-94E0-BEA2-57EFF157431D}"/>
              </a:ext>
            </a:extLst>
          </p:cNvPr>
          <p:cNvSpPr>
            <a:spLocks noGrp="1"/>
          </p:cNvSpPr>
          <p:nvPr>
            <p:ph type="body" idx="1"/>
          </p:nvPr>
        </p:nvSpPr>
        <p:spPr/>
        <p:txBody>
          <a:bodyPr/>
          <a:lstStyle/>
          <a:p>
            <a:pPr algn="l"/>
            <a:r>
              <a:rPr lang="en-US" sz="1800" b="0" i="0" u="none" strike="noStrike" baseline="0" dirty="0">
                <a:latin typeface="ArialMT"/>
              </a:rPr>
              <a:t>Let’s get started with *a* possible definition: Physics-Guided ML, which is a specific case of knowledge-guided ML, restricts the output of ML algorithms to plausible solutions using *physical* information. Let’s start with a simple example: </a:t>
            </a:r>
            <a:br>
              <a:rPr lang="en-US" sz="1800" b="0" i="0" u="none" strike="noStrike" baseline="0" dirty="0">
                <a:latin typeface="ArialMT"/>
              </a:rPr>
            </a:br>
            <a:r>
              <a:rPr lang="en-US" sz="1800" b="0" i="0" u="none" strike="noStrike" baseline="0" dirty="0">
                <a:latin typeface="ArialMT"/>
              </a:rPr>
              <a:t>[Animation 1] Imagine you are trying to predict relative humidity. As it is defined as the ratio between water vapor pressure, which is positive, and saturation vapor pressure, [Animation 2] its physically-plausible range is 0 to 1.</a:t>
            </a:r>
          </a:p>
          <a:p>
            <a:pPr algn="l"/>
            <a:r>
              <a:rPr lang="en-US" sz="1800" b="0" i="0" u="none" strike="noStrike" baseline="0" dirty="0">
                <a:latin typeface="ArialMT"/>
              </a:rPr>
              <a:t>[Animation 3] Indeed, a negative prediction would be impossible by definition, while</a:t>
            </a:r>
          </a:p>
          <a:p>
            <a:pPr algn="l"/>
            <a:r>
              <a:rPr lang="en-US" sz="1800" b="0" i="0" u="none" strike="noStrike" baseline="0" dirty="0">
                <a:latin typeface="ArialMT"/>
              </a:rPr>
              <a:t>[Animation 4] a prediction above 1 would correspond to super-saturation, which is rarely observed if we work on weather or climate timescales. </a:t>
            </a:r>
          </a:p>
          <a:p>
            <a:pPr algn="l"/>
            <a:r>
              <a:rPr lang="en-US" sz="1800" b="0" i="0" u="none" strike="noStrike" baseline="0" dirty="0">
                <a:latin typeface="ArialMT"/>
              </a:rPr>
              <a:t>Therefore, we want to *always* keep relative humidity above zero, which corresponds to an [Animation 5] *hard* constraint. This hard constraint can be enforced in multiple ways, for instance by using an activation function that only outputs positive number right before predicting relative humidity. In contrast, we may temporarily tolerate values above one, and simply *discourage* the relative humidity output to be above one, which is referred to as a *soft* constraint. This soft constraint can also be enforced in multiple ways, for instance by adding a term minimizing </a:t>
            </a:r>
            <a:r>
              <a:rPr lang="en-US" sz="1800" b="0" i="0" u="none" strike="noStrike" baseline="0" dirty="0" err="1">
                <a:latin typeface="ArialMT"/>
              </a:rPr>
              <a:t>ReLU</a:t>
            </a:r>
            <a:r>
              <a:rPr lang="en-US" sz="1800" b="0" i="0" u="none" strike="noStrike" baseline="0" dirty="0">
                <a:latin typeface="ArialMT"/>
              </a:rPr>
              <a:t>(RH-1) in the loss function to penalize the algorithm whenever relative humidity is greater than one. </a:t>
            </a:r>
            <a:endParaRPr lang="en-US" dirty="0"/>
          </a:p>
        </p:txBody>
      </p:sp>
      <p:sp>
        <p:nvSpPr>
          <p:cNvPr id="4" name="Slide Number Placeholder 3">
            <a:extLst>
              <a:ext uri="{FF2B5EF4-FFF2-40B4-BE49-F238E27FC236}">
                <a16:creationId xmlns:a16="http://schemas.microsoft.com/office/drawing/2014/main" id="{1EB4163A-7E0D-74F8-5D01-224D85D75F29}"/>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CF2F013-C680-4F1D-A725-B09F536C38B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604977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Beucler et al. (2021). </a:t>
            </a:r>
            <a:r>
              <a:rPr lang="en-US" dirty="0" err="1"/>
              <a:t>Iid</a:t>
            </a:r>
            <a:r>
              <a:rPr lang="en-US" dirty="0"/>
              <a:t> = Independ</a:t>
            </a:r>
          </a:p>
          <a:p>
            <a:r>
              <a:rPr lang="en-US" dirty="0"/>
              <a:t>If time: How would *you* constrain your model to make it knowledge-guided?</a:t>
            </a:r>
          </a:p>
        </p:txBody>
      </p:sp>
      <p:sp>
        <p:nvSpPr>
          <p:cNvPr id="4" name="Slide Number Placeholder 3"/>
          <p:cNvSpPr>
            <a:spLocks noGrp="1"/>
          </p:cNvSpPr>
          <p:nvPr>
            <p:ph type="sldNum" sz="quarter" idx="5"/>
          </p:nvPr>
        </p:nvSpPr>
        <p:spPr/>
        <p:txBody>
          <a:bodyPr/>
          <a:lstStyle/>
          <a:p>
            <a:fld id="{9CF2F013-C680-4F1D-A725-B09F536C38BD}" type="slidenum">
              <a:rPr lang="en-US" smtClean="0"/>
              <a:t>16</a:t>
            </a:fld>
            <a:endParaRPr lang="en-US"/>
          </a:p>
        </p:txBody>
      </p:sp>
    </p:spTree>
    <p:extLst>
      <p:ext uri="{BB962C8B-B14F-4D97-AF65-F5344CB8AC3E}">
        <p14:creationId xmlns:p14="http://schemas.microsoft.com/office/powerpoint/2010/main" val="41158140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122363"/>
            <a:ext cx="10363200" cy="2387600"/>
          </a:xfrm>
        </p:spPr>
        <p:txBody>
          <a:bodyPr anchor="b"/>
          <a:lstStyle>
            <a:lvl1pPr algn="ctr">
              <a:defRPr sz="6000">
                <a:latin typeface="CMU Sans Serif" panose="02000603000000000000" pitchFamily="2" charset="0"/>
                <a:ea typeface="CMU Sans Serif" panose="02000603000000000000" pitchFamily="2" charset="0"/>
                <a:cs typeface="CMU Sans Serif" panose="02000603000000000000" pitchFamily="2" charset="0"/>
              </a:defRPr>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atin typeface="CMU Sans Serif" panose="02000603000000000000" pitchFamily="2" charset="0"/>
                <a:ea typeface="CMU Sans Serif" panose="02000603000000000000" pitchFamily="2" charset="0"/>
                <a:cs typeface="CMU Sans Serif" panose="02000603000000000000"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latin typeface="CMU Sans Serif" panose="02000603000000000000" pitchFamily="2" charset="0"/>
                <a:ea typeface="CMU Sans Serif" panose="02000603000000000000" pitchFamily="2" charset="0"/>
                <a:cs typeface="CMU Sans Serif" panose="02000603000000000000" pitchFamily="2" charset="0"/>
              </a:defRPr>
            </a:lvl1pPr>
          </a:lstStyle>
          <a:p>
            <a:fld id="{9709A697-9556-4636-ADD7-C14036D27B5A}" type="datetime1">
              <a:rPr lang="en-US" smtClean="0"/>
              <a:t>11/27/2024</a:t>
            </a:fld>
            <a:endParaRPr lang="en-US" dirty="0"/>
          </a:p>
        </p:txBody>
      </p:sp>
      <p:sp>
        <p:nvSpPr>
          <p:cNvPr id="5" name="Footer Placeholder 4"/>
          <p:cNvSpPr>
            <a:spLocks noGrp="1"/>
          </p:cNvSpPr>
          <p:nvPr>
            <p:ph type="ftr" sz="quarter" idx="11"/>
          </p:nvPr>
        </p:nvSpPr>
        <p:spPr/>
        <p:txBody>
          <a:bodyPr/>
          <a:lstStyle>
            <a:lvl1pPr>
              <a:defRPr>
                <a:latin typeface="CMU Sans Serif" panose="02000603000000000000" pitchFamily="2" charset="0"/>
                <a:ea typeface="CMU Sans Serif" panose="02000603000000000000" pitchFamily="2" charset="0"/>
                <a:cs typeface="CMU Sans Serif" panose="02000603000000000000" pitchFamily="2" charset="0"/>
              </a:defRPr>
            </a:lvl1pPr>
          </a:lstStyle>
          <a:p>
            <a:endParaRPr lang="en-US" dirty="0"/>
          </a:p>
        </p:txBody>
      </p:sp>
      <p:sp>
        <p:nvSpPr>
          <p:cNvPr id="12" name="Slide Number Placeholder 8">
            <a:extLst>
              <a:ext uri="{FF2B5EF4-FFF2-40B4-BE49-F238E27FC236}">
                <a16:creationId xmlns:a16="http://schemas.microsoft.com/office/drawing/2014/main" id="{97C9A0B1-3A81-4EE2-BC0F-9246E436763C}"/>
              </a:ext>
            </a:extLst>
          </p:cNvPr>
          <p:cNvSpPr>
            <a:spLocks noGrp="1"/>
          </p:cNvSpPr>
          <p:nvPr>
            <p:ph type="sldNum" sz="quarter" idx="12"/>
          </p:nvPr>
        </p:nvSpPr>
        <p:spPr>
          <a:xfrm>
            <a:off x="4724400" y="0"/>
            <a:ext cx="2743200" cy="365125"/>
          </a:xfrm>
        </p:spPr>
        <p:txBody>
          <a:bodyPr/>
          <a:lstStyle/>
          <a:p>
            <a:fld id="{A5686A01-FA10-4E06-92C7-92734750F4C6}" type="slidenum">
              <a:rPr lang="en-US" smtClean="0"/>
              <a:t>‹#›</a:t>
            </a:fld>
            <a:endParaRPr lang="en-US"/>
          </a:p>
        </p:txBody>
      </p:sp>
    </p:spTree>
    <p:extLst>
      <p:ext uri="{BB962C8B-B14F-4D97-AF65-F5344CB8AC3E}">
        <p14:creationId xmlns:p14="http://schemas.microsoft.com/office/powerpoint/2010/main" val="35681345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135C72-5A6E-4C5D-A140-0F430B42233B}" type="datetime1">
              <a:rPr lang="en-US" smtClean="0"/>
              <a:t>11/27/2024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686A01-FA10-4E06-92C7-92734750F4C6}" type="slidenum">
              <a:rPr lang="en-US" smtClean="0"/>
              <a:t>‹#›</a:t>
            </a:fld>
            <a:endParaRPr lang="en-US"/>
          </a:p>
        </p:txBody>
      </p:sp>
    </p:spTree>
    <p:extLst>
      <p:ext uri="{BB962C8B-B14F-4D97-AF65-F5344CB8AC3E}">
        <p14:creationId xmlns:p14="http://schemas.microsoft.com/office/powerpoint/2010/main" val="2444157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19AFC8F-4F6E-4D8C-B539-DD061C8756D5}" type="datetime1">
              <a:rPr lang="en-US" smtClean="0"/>
              <a:t>11/27/2024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686A01-FA10-4E06-92C7-92734750F4C6}" type="slidenum">
              <a:rPr lang="en-US" smtClean="0"/>
              <a:t>‹#›</a:t>
            </a:fld>
            <a:endParaRPr lang="en-US"/>
          </a:p>
        </p:txBody>
      </p:sp>
    </p:spTree>
    <p:extLst>
      <p:ext uri="{BB962C8B-B14F-4D97-AF65-F5344CB8AC3E}">
        <p14:creationId xmlns:p14="http://schemas.microsoft.com/office/powerpoint/2010/main" val="13503584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122363"/>
            <a:ext cx="10363200" cy="2387600"/>
          </a:xfrm>
        </p:spPr>
        <p:txBody>
          <a:bodyPr anchor="b"/>
          <a:lstStyle>
            <a:lvl1pPr algn="ctr">
              <a:defRPr sz="6000">
                <a:latin typeface="CMU Sans Serif" panose="02000603000000000000" pitchFamily="2" charset="0"/>
                <a:ea typeface="CMU Sans Serif" panose="02000603000000000000" pitchFamily="2" charset="0"/>
                <a:cs typeface="CMU Sans Serif" panose="02000603000000000000" pitchFamily="2" charset="0"/>
              </a:defRPr>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atin typeface="CMU Sans Serif" panose="02000603000000000000" pitchFamily="2" charset="0"/>
                <a:ea typeface="CMU Sans Serif" panose="02000603000000000000" pitchFamily="2" charset="0"/>
                <a:cs typeface="CMU Sans Serif" panose="02000603000000000000"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latin typeface="CMU Sans Serif" panose="02000603000000000000" pitchFamily="2" charset="0"/>
                <a:ea typeface="CMU Sans Serif" panose="02000603000000000000" pitchFamily="2" charset="0"/>
                <a:cs typeface="CMU Sans Serif" panose="02000603000000000000" pitchFamily="2" charset="0"/>
              </a:defRPr>
            </a:lvl1pPr>
          </a:lstStyle>
          <a:p>
            <a:fld id="{9709A697-9556-4636-ADD7-C14036D27B5A}" type="datetime1">
              <a:rPr lang="en-US" smtClean="0"/>
              <a:t>11/29/2024</a:t>
            </a:fld>
            <a:endParaRPr lang="en-US" dirty="0"/>
          </a:p>
        </p:txBody>
      </p:sp>
      <p:sp>
        <p:nvSpPr>
          <p:cNvPr id="5" name="Footer Placeholder 4"/>
          <p:cNvSpPr>
            <a:spLocks noGrp="1"/>
          </p:cNvSpPr>
          <p:nvPr>
            <p:ph type="ftr" sz="quarter" idx="11"/>
          </p:nvPr>
        </p:nvSpPr>
        <p:spPr/>
        <p:txBody>
          <a:bodyPr/>
          <a:lstStyle>
            <a:lvl1pPr>
              <a:defRPr>
                <a:latin typeface="CMU Sans Serif" panose="02000603000000000000" pitchFamily="2" charset="0"/>
                <a:ea typeface="CMU Sans Serif" panose="02000603000000000000" pitchFamily="2" charset="0"/>
                <a:cs typeface="CMU Sans Serif" panose="02000603000000000000" pitchFamily="2" charset="0"/>
              </a:defRPr>
            </a:lvl1pPr>
          </a:lstStyle>
          <a:p>
            <a:endParaRPr lang="en-US" dirty="0"/>
          </a:p>
        </p:txBody>
      </p:sp>
      <p:sp>
        <p:nvSpPr>
          <p:cNvPr id="12" name="Slide Number Placeholder 8">
            <a:extLst>
              <a:ext uri="{FF2B5EF4-FFF2-40B4-BE49-F238E27FC236}">
                <a16:creationId xmlns:a16="http://schemas.microsoft.com/office/drawing/2014/main" id="{97C9A0B1-3A81-4EE2-BC0F-9246E436763C}"/>
              </a:ext>
            </a:extLst>
          </p:cNvPr>
          <p:cNvSpPr>
            <a:spLocks noGrp="1"/>
          </p:cNvSpPr>
          <p:nvPr>
            <p:ph type="sldNum" sz="quarter" idx="12"/>
          </p:nvPr>
        </p:nvSpPr>
        <p:spPr>
          <a:xfrm>
            <a:off x="4724400" y="0"/>
            <a:ext cx="2743200" cy="365125"/>
          </a:xfrm>
        </p:spPr>
        <p:txBody>
          <a:bodyPr/>
          <a:lstStyle/>
          <a:p>
            <a:fld id="{A5686A01-FA10-4E06-92C7-92734750F4C6}" type="slidenum">
              <a:rPr lang="en-US" smtClean="0"/>
              <a:t>‹#›</a:t>
            </a:fld>
            <a:endParaRPr lang="en-US"/>
          </a:p>
        </p:txBody>
      </p:sp>
    </p:spTree>
    <p:extLst>
      <p:ext uri="{BB962C8B-B14F-4D97-AF65-F5344CB8AC3E}">
        <p14:creationId xmlns:p14="http://schemas.microsoft.com/office/powerpoint/2010/main" val="207068664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1032900"/>
            <a:ext cx="12192000" cy="1325563"/>
          </a:xfrm>
        </p:spPr>
        <p:txBody>
          <a:bodyPr/>
          <a:lstStyle>
            <a:lvl1pPr algn="ctr">
              <a:defRPr>
                <a:latin typeface="CMU Sans Serif" panose="02000603000000000000" pitchFamily="2" charset="0"/>
                <a:ea typeface="CMU Sans Serif" panose="02000603000000000000" pitchFamily="2" charset="0"/>
                <a:cs typeface="CMU Sans Serif" panose="02000603000000000000" pitchFamily="2" charset="0"/>
              </a:defRPr>
            </a:lvl1pPr>
          </a:lstStyle>
          <a:p>
            <a:r>
              <a:rPr lang="en-US"/>
              <a:t>Click to edit Master title style</a:t>
            </a:r>
            <a:endParaRPr lang="en-US" dirty="0"/>
          </a:p>
        </p:txBody>
      </p:sp>
      <p:sp>
        <p:nvSpPr>
          <p:cNvPr id="3" name="Content Placeholder 2"/>
          <p:cNvSpPr>
            <a:spLocks noGrp="1"/>
          </p:cNvSpPr>
          <p:nvPr>
            <p:ph idx="1"/>
          </p:nvPr>
        </p:nvSpPr>
        <p:spPr>
          <a:xfrm>
            <a:off x="0" y="2358463"/>
            <a:ext cx="12192000" cy="3818500"/>
          </a:xfrm>
        </p:spPr>
        <p:txBody>
          <a:bodyPr/>
          <a:lstStyle>
            <a:lvl1pPr>
              <a:defRPr>
                <a:latin typeface="CMU Sans Serif" panose="02000603000000000000" pitchFamily="2" charset="0"/>
                <a:ea typeface="CMU Sans Serif" panose="02000603000000000000" pitchFamily="2" charset="0"/>
                <a:cs typeface="CMU Sans Serif" panose="02000603000000000000" pitchFamily="2" charset="0"/>
              </a:defRPr>
            </a:lvl1pPr>
            <a:lvl2pPr>
              <a:defRPr>
                <a:latin typeface="CMU Sans Serif" panose="02000603000000000000" pitchFamily="2" charset="0"/>
                <a:ea typeface="CMU Sans Serif" panose="02000603000000000000" pitchFamily="2" charset="0"/>
                <a:cs typeface="CMU Sans Serif" panose="02000603000000000000" pitchFamily="2" charset="0"/>
              </a:defRPr>
            </a:lvl2pPr>
            <a:lvl3pPr>
              <a:defRPr>
                <a:latin typeface="CMU Sans Serif" panose="02000603000000000000" pitchFamily="2" charset="0"/>
                <a:ea typeface="CMU Sans Serif" panose="02000603000000000000" pitchFamily="2" charset="0"/>
                <a:cs typeface="CMU Sans Serif" panose="02000603000000000000" pitchFamily="2" charset="0"/>
              </a:defRPr>
            </a:lvl3pPr>
            <a:lvl4pPr>
              <a:defRPr>
                <a:latin typeface="CMU Sans Serif" panose="02000603000000000000" pitchFamily="2" charset="0"/>
                <a:ea typeface="CMU Sans Serif" panose="02000603000000000000" pitchFamily="2" charset="0"/>
                <a:cs typeface="CMU Sans Serif" panose="02000603000000000000" pitchFamily="2" charset="0"/>
              </a:defRPr>
            </a:lvl4pPr>
            <a:lvl5pPr>
              <a:defRPr>
                <a:latin typeface="CMU Sans Serif" panose="02000603000000000000" pitchFamily="2" charset="0"/>
                <a:ea typeface="CMU Sans Serif" panose="02000603000000000000" pitchFamily="2" charset="0"/>
                <a:cs typeface="CMU Sans Serif" panose="02000603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atin typeface="CMU Sans Serif" panose="02000603000000000000" pitchFamily="2" charset="0"/>
                <a:ea typeface="CMU Sans Serif" panose="02000603000000000000" pitchFamily="2" charset="0"/>
                <a:cs typeface="CMU Sans Serif" panose="02000603000000000000" pitchFamily="2" charset="0"/>
              </a:defRPr>
            </a:lvl1pPr>
          </a:lstStyle>
          <a:p>
            <a:fld id="{0F6E66B7-9B35-4B7B-9932-B0DB6C7780B0}" type="datetime1">
              <a:rPr lang="en-US" smtClean="0"/>
              <a:t>11/29/2024</a:t>
            </a:fld>
            <a:endParaRPr lang="en-US" dirty="0"/>
          </a:p>
        </p:txBody>
      </p:sp>
      <p:sp>
        <p:nvSpPr>
          <p:cNvPr id="5" name="Footer Placeholder 4"/>
          <p:cNvSpPr>
            <a:spLocks noGrp="1"/>
          </p:cNvSpPr>
          <p:nvPr>
            <p:ph type="ftr" sz="quarter" idx="11"/>
          </p:nvPr>
        </p:nvSpPr>
        <p:spPr/>
        <p:txBody>
          <a:bodyPr/>
          <a:lstStyle>
            <a:lvl1pPr>
              <a:defRPr>
                <a:latin typeface="CMU Sans Serif" panose="02000603000000000000" pitchFamily="2" charset="0"/>
                <a:ea typeface="CMU Sans Serif" panose="02000603000000000000" pitchFamily="2" charset="0"/>
                <a:cs typeface="CMU Sans Serif" panose="02000603000000000000" pitchFamily="2" charset="0"/>
              </a:defRPr>
            </a:lvl1pPr>
          </a:lstStyle>
          <a:p>
            <a:endParaRPr lang="en-US" dirty="0"/>
          </a:p>
        </p:txBody>
      </p:sp>
      <p:sp>
        <p:nvSpPr>
          <p:cNvPr id="12" name="Slide Number Placeholder 8">
            <a:extLst>
              <a:ext uri="{FF2B5EF4-FFF2-40B4-BE49-F238E27FC236}">
                <a16:creationId xmlns:a16="http://schemas.microsoft.com/office/drawing/2014/main" id="{95F618E1-985E-48A0-8864-543C934DB1FB}"/>
              </a:ext>
            </a:extLst>
          </p:cNvPr>
          <p:cNvSpPr>
            <a:spLocks noGrp="1"/>
          </p:cNvSpPr>
          <p:nvPr>
            <p:ph type="sldNum" sz="quarter" idx="12"/>
          </p:nvPr>
        </p:nvSpPr>
        <p:spPr>
          <a:xfrm>
            <a:off x="4724400" y="0"/>
            <a:ext cx="2743200" cy="365125"/>
          </a:xfrm>
        </p:spPr>
        <p:txBody>
          <a:bodyPr/>
          <a:lstStyle/>
          <a:p>
            <a:fld id="{A5686A01-FA10-4E06-92C7-92734750F4C6}" type="slidenum">
              <a:rPr lang="en-US" smtClean="0"/>
              <a:t>‹#›</a:t>
            </a:fld>
            <a:endParaRPr lang="en-US"/>
          </a:p>
        </p:txBody>
      </p:sp>
    </p:spTree>
    <p:extLst>
      <p:ext uri="{BB962C8B-B14F-4D97-AF65-F5344CB8AC3E}">
        <p14:creationId xmlns:p14="http://schemas.microsoft.com/office/powerpoint/2010/main" val="127120073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1" y="4589465"/>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2194678-864D-4970-8E71-CC0335BFB9F7}" type="datetime1">
              <a:rPr lang="en-US" smtClean="0"/>
              <a:t>11/29/2024</a:t>
            </a:fld>
            <a:endParaRPr lang="en-US"/>
          </a:p>
        </p:txBody>
      </p:sp>
      <p:sp>
        <p:nvSpPr>
          <p:cNvPr id="5" name="Footer Placeholder 4"/>
          <p:cNvSpPr>
            <a:spLocks noGrp="1"/>
          </p:cNvSpPr>
          <p:nvPr>
            <p:ph type="ftr" sz="quarter" idx="11"/>
          </p:nvPr>
        </p:nvSpPr>
        <p:spPr/>
        <p:txBody>
          <a:bodyPr/>
          <a:lstStyle/>
          <a:p>
            <a:endParaRPr lang="en-US"/>
          </a:p>
        </p:txBody>
      </p:sp>
      <p:sp>
        <p:nvSpPr>
          <p:cNvPr id="12" name="Slide Number Placeholder 8">
            <a:extLst>
              <a:ext uri="{FF2B5EF4-FFF2-40B4-BE49-F238E27FC236}">
                <a16:creationId xmlns:a16="http://schemas.microsoft.com/office/drawing/2014/main" id="{5630459C-811D-4DC4-9E77-A40A3737A69E}"/>
              </a:ext>
            </a:extLst>
          </p:cNvPr>
          <p:cNvSpPr>
            <a:spLocks noGrp="1"/>
          </p:cNvSpPr>
          <p:nvPr>
            <p:ph type="sldNum" sz="quarter" idx="12"/>
          </p:nvPr>
        </p:nvSpPr>
        <p:spPr>
          <a:xfrm>
            <a:off x="4724400" y="0"/>
            <a:ext cx="2743200" cy="365125"/>
          </a:xfrm>
        </p:spPr>
        <p:txBody>
          <a:bodyPr/>
          <a:lstStyle/>
          <a:p>
            <a:fld id="{A5686A01-FA10-4E06-92C7-92734750F4C6}" type="slidenum">
              <a:rPr lang="en-US" smtClean="0"/>
              <a:t>‹#›</a:t>
            </a:fld>
            <a:endParaRPr lang="en-US"/>
          </a:p>
        </p:txBody>
      </p:sp>
    </p:spTree>
    <p:extLst>
      <p:ext uri="{BB962C8B-B14F-4D97-AF65-F5344CB8AC3E}">
        <p14:creationId xmlns:p14="http://schemas.microsoft.com/office/powerpoint/2010/main" val="242391287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2368195"/>
            <a:ext cx="5181600" cy="3808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368195"/>
            <a:ext cx="5181600" cy="3808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46C03B7-1D8F-458E-93B0-CB00AB025C6C}" type="datetime1">
              <a:rPr lang="en-US" smtClean="0"/>
              <a:t>11/29/2024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686A01-FA10-4E06-92C7-92734750F4C6}" type="slidenum">
              <a:rPr lang="en-US" smtClean="0"/>
              <a:t>‹#›</a:t>
            </a:fld>
            <a:endParaRPr lang="en-US"/>
          </a:p>
        </p:txBody>
      </p:sp>
    </p:spTree>
    <p:extLst>
      <p:ext uri="{BB962C8B-B14F-4D97-AF65-F5344CB8AC3E}">
        <p14:creationId xmlns:p14="http://schemas.microsoft.com/office/powerpoint/2010/main" val="305029132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1030147"/>
            <a:ext cx="10515600" cy="1041721"/>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6611" y="2098062"/>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9" y="2948168"/>
            <a:ext cx="5157787" cy="324149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72201" y="2098061"/>
            <a:ext cx="5183188" cy="85010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1" y="2948167"/>
            <a:ext cx="5183188" cy="32414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2745CCD-FD48-4957-97BB-996D1D1F5A92}" type="datetime1">
              <a:rPr lang="en-US" smtClean="0"/>
              <a:t>11/29/2024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5686A01-FA10-4E06-92C7-92734750F4C6}" type="slidenum">
              <a:rPr lang="en-US" smtClean="0"/>
              <a:t>‹#›</a:t>
            </a:fld>
            <a:endParaRPr lang="en-US"/>
          </a:p>
        </p:txBody>
      </p:sp>
    </p:spTree>
    <p:extLst>
      <p:ext uri="{BB962C8B-B14F-4D97-AF65-F5344CB8AC3E}">
        <p14:creationId xmlns:p14="http://schemas.microsoft.com/office/powerpoint/2010/main" val="149441405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7F61E08-FE4F-4BA0-9A4F-ABAA1AAD8933}" type="datetime1">
              <a:rPr lang="en-US" smtClean="0"/>
              <a:t>11/29/2024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5686A01-FA10-4E06-92C7-92734750F4C6}" type="slidenum">
              <a:rPr lang="en-US" smtClean="0"/>
              <a:t>‹#›</a:t>
            </a:fld>
            <a:endParaRPr lang="en-US"/>
          </a:p>
        </p:txBody>
      </p:sp>
    </p:spTree>
    <p:extLst>
      <p:ext uri="{BB962C8B-B14F-4D97-AF65-F5344CB8AC3E}">
        <p14:creationId xmlns:p14="http://schemas.microsoft.com/office/powerpoint/2010/main" val="370659931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B1F070D-6507-42AD-8A7A-A1A51651946D}" type="datetime1">
              <a:rPr lang="en-US" smtClean="0"/>
              <a:t>11/29/2024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lvl1pPr>
              <a:defRPr>
                <a:solidFill>
                  <a:schemeClr val="tx1"/>
                </a:solidFill>
              </a:defRPr>
            </a:lvl1pPr>
          </a:lstStyle>
          <a:p>
            <a:fld id="{A5686A01-FA10-4E06-92C7-92734750F4C6}" type="slidenum">
              <a:rPr lang="en-US" smtClean="0"/>
              <a:pPr/>
              <a:t>‹#›</a:t>
            </a:fld>
            <a:endParaRPr lang="en-US" dirty="0"/>
          </a:p>
        </p:txBody>
      </p:sp>
    </p:spTree>
    <p:extLst>
      <p:ext uri="{BB962C8B-B14F-4D97-AF65-F5344CB8AC3E}">
        <p14:creationId xmlns:p14="http://schemas.microsoft.com/office/powerpoint/2010/main" val="341487795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16BB3DE-6B60-4982-9E73-506458BA3016}" type="datetime1">
              <a:rPr lang="en-US" smtClean="0"/>
              <a:t>11/29/2024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686A01-FA10-4E06-92C7-92734750F4C6}" type="slidenum">
              <a:rPr lang="en-US" smtClean="0"/>
              <a:t>‹#›</a:t>
            </a:fld>
            <a:endParaRPr lang="en-US"/>
          </a:p>
        </p:txBody>
      </p:sp>
    </p:spTree>
    <p:extLst>
      <p:ext uri="{BB962C8B-B14F-4D97-AF65-F5344CB8AC3E}">
        <p14:creationId xmlns:p14="http://schemas.microsoft.com/office/powerpoint/2010/main" val="10119134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1032900"/>
            <a:ext cx="12192000" cy="1325563"/>
          </a:xfrm>
        </p:spPr>
        <p:txBody>
          <a:bodyPr/>
          <a:lstStyle>
            <a:lvl1pPr algn="ctr">
              <a:defRPr>
                <a:latin typeface="CMU Sans Serif" panose="02000603000000000000" pitchFamily="2" charset="0"/>
                <a:ea typeface="CMU Sans Serif" panose="02000603000000000000" pitchFamily="2" charset="0"/>
                <a:cs typeface="CMU Sans Serif" panose="02000603000000000000" pitchFamily="2" charset="0"/>
              </a:defRPr>
            </a:lvl1pPr>
          </a:lstStyle>
          <a:p>
            <a:r>
              <a:rPr lang="en-US"/>
              <a:t>Click to edit Master title style</a:t>
            </a:r>
            <a:endParaRPr lang="en-US" dirty="0"/>
          </a:p>
        </p:txBody>
      </p:sp>
      <p:sp>
        <p:nvSpPr>
          <p:cNvPr id="3" name="Content Placeholder 2"/>
          <p:cNvSpPr>
            <a:spLocks noGrp="1"/>
          </p:cNvSpPr>
          <p:nvPr>
            <p:ph idx="1"/>
          </p:nvPr>
        </p:nvSpPr>
        <p:spPr>
          <a:xfrm>
            <a:off x="0" y="2358463"/>
            <a:ext cx="12192000" cy="3818500"/>
          </a:xfrm>
        </p:spPr>
        <p:txBody>
          <a:bodyPr/>
          <a:lstStyle>
            <a:lvl1pPr>
              <a:defRPr>
                <a:latin typeface="CMU Sans Serif" panose="02000603000000000000" pitchFamily="2" charset="0"/>
                <a:ea typeface="CMU Sans Serif" panose="02000603000000000000" pitchFamily="2" charset="0"/>
                <a:cs typeface="CMU Sans Serif" panose="02000603000000000000" pitchFamily="2" charset="0"/>
              </a:defRPr>
            </a:lvl1pPr>
            <a:lvl2pPr>
              <a:defRPr>
                <a:latin typeface="CMU Sans Serif" panose="02000603000000000000" pitchFamily="2" charset="0"/>
                <a:ea typeface="CMU Sans Serif" panose="02000603000000000000" pitchFamily="2" charset="0"/>
                <a:cs typeface="CMU Sans Serif" panose="02000603000000000000" pitchFamily="2" charset="0"/>
              </a:defRPr>
            </a:lvl2pPr>
            <a:lvl3pPr>
              <a:defRPr>
                <a:latin typeface="CMU Sans Serif" panose="02000603000000000000" pitchFamily="2" charset="0"/>
                <a:ea typeface="CMU Sans Serif" panose="02000603000000000000" pitchFamily="2" charset="0"/>
                <a:cs typeface="CMU Sans Serif" panose="02000603000000000000" pitchFamily="2" charset="0"/>
              </a:defRPr>
            </a:lvl3pPr>
            <a:lvl4pPr>
              <a:defRPr>
                <a:latin typeface="CMU Sans Serif" panose="02000603000000000000" pitchFamily="2" charset="0"/>
                <a:ea typeface="CMU Sans Serif" panose="02000603000000000000" pitchFamily="2" charset="0"/>
                <a:cs typeface="CMU Sans Serif" panose="02000603000000000000" pitchFamily="2" charset="0"/>
              </a:defRPr>
            </a:lvl4pPr>
            <a:lvl5pPr>
              <a:defRPr>
                <a:latin typeface="CMU Sans Serif" panose="02000603000000000000" pitchFamily="2" charset="0"/>
                <a:ea typeface="CMU Sans Serif" panose="02000603000000000000" pitchFamily="2" charset="0"/>
                <a:cs typeface="CMU Sans Serif" panose="02000603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atin typeface="CMU Sans Serif" panose="02000603000000000000" pitchFamily="2" charset="0"/>
                <a:ea typeface="CMU Sans Serif" panose="02000603000000000000" pitchFamily="2" charset="0"/>
                <a:cs typeface="CMU Sans Serif" panose="02000603000000000000" pitchFamily="2" charset="0"/>
              </a:defRPr>
            </a:lvl1pPr>
          </a:lstStyle>
          <a:p>
            <a:fld id="{0F6E66B7-9B35-4B7B-9932-B0DB6C7780B0}" type="datetime1">
              <a:rPr lang="en-US" smtClean="0"/>
              <a:t>11/27/2024</a:t>
            </a:fld>
            <a:endParaRPr lang="en-US" dirty="0"/>
          </a:p>
        </p:txBody>
      </p:sp>
      <p:sp>
        <p:nvSpPr>
          <p:cNvPr id="5" name="Footer Placeholder 4"/>
          <p:cNvSpPr>
            <a:spLocks noGrp="1"/>
          </p:cNvSpPr>
          <p:nvPr>
            <p:ph type="ftr" sz="quarter" idx="11"/>
          </p:nvPr>
        </p:nvSpPr>
        <p:spPr/>
        <p:txBody>
          <a:bodyPr/>
          <a:lstStyle>
            <a:lvl1pPr>
              <a:defRPr>
                <a:latin typeface="CMU Sans Serif" panose="02000603000000000000" pitchFamily="2" charset="0"/>
                <a:ea typeface="CMU Sans Serif" panose="02000603000000000000" pitchFamily="2" charset="0"/>
                <a:cs typeface="CMU Sans Serif" panose="02000603000000000000" pitchFamily="2" charset="0"/>
              </a:defRPr>
            </a:lvl1pPr>
          </a:lstStyle>
          <a:p>
            <a:endParaRPr lang="en-US" dirty="0"/>
          </a:p>
        </p:txBody>
      </p:sp>
      <p:sp>
        <p:nvSpPr>
          <p:cNvPr id="12" name="Slide Number Placeholder 8">
            <a:extLst>
              <a:ext uri="{FF2B5EF4-FFF2-40B4-BE49-F238E27FC236}">
                <a16:creationId xmlns:a16="http://schemas.microsoft.com/office/drawing/2014/main" id="{95F618E1-985E-48A0-8864-543C934DB1FB}"/>
              </a:ext>
            </a:extLst>
          </p:cNvPr>
          <p:cNvSpPr>
            <a:spLocks noGrp="1"/>
          </p:cNvSpPr>
          <p:nvPr>
            <p:ph type="sldNum" sz="quarter" idx="12"/>
          </p:nvPr>
        </p:nvSpPr>
        <p:spPr>
          <a:xfrm>
            <a:off x="4724400" y="0"/>
            <a:ext cx="2743200" cy="365125"/>
          </a:xfrm>
        </p:spPr>
        <p:txBody>
          <a:bodyPr/>
          <a:lstStyle/>
          <a:p>
            <a:fld id="{A5686A01-FA10-4E06-92C7-92734750F4C6}" type="slidenum">
              <a:rPr lang="en-US" smtClean="0"/>
              <a:t>‹#›</a:t>
            </a:fld>
            <a:endParaRPr lang="en-US"/>
          </a:p>
        </p:txBody>
      </p:sp>
    </p:spTree>
    <p:extLst>
      <p:ext uri="{BB962C8B-B14F-4D97-AF65-F5344CB8AC3E}">
        <p14:creationId xmlns:p14="http://schemas.microsoft.com/office/powerpoint/2010/main" val="366569614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7"/>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F4C7062-7E19-4F5A-9C80-6631C3BA90C9}" type="datetime1">
              <a:rPr lang="en-US" smtClean="0"/>
              <a:t>11/29/2024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686A01-FA10-4E06-92C7-92734750F4C6}" type="slidenum">
              <a:rPr lang="en-US" smtClean="0"/>
              <a:t>‹#›</a:t>
            </a:fld>
            <a:endParaRPr lang="en-US"/>
          </a:p>
        </p:txBody>
      </p:sp>
    </p:spTree>
    <p:extLst>
      <p:ext uri="{BB962C8B-B14F-4D97-AF65-F5344CB8AC3E}">
        <p14:creationId xmlns:p14="http://schemas.microsoft.com/office/powerpoint/2010/main" val="161820678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135C72-5A6E-4C5D-A140-0F430B42233B}" type="datetime1">
              <a:rPr lang="en-US" smtClean="0"/>
              <a:t>11/29/2024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686A01-FA10-4E06-92C7-92734750F4C6}" type="slidenum">
              <a:rPr lang="en-US" smtClean="0"/>
              <a:t>‹#›</a:t>
            </a:fld>
            <a:endParaRPr lang="en-US"/>
          </a:p>
        </p:txBody>
      </p:sp>
    </p:spTree>
    <p:extLst>
      <p:ext uri="{BB962C8B-B14F-4D97-AF65-F5344CB8AC3E}">
        <p14:creationId xmlns:p14="http://schemas.microsoft.com/office/powerpoint/2010/main" val="195401886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19AFC8F-4F6E-4D8C-B539-DD061C8756D5}" type="datetime1">
              <a:rPr lang="en-US" smtClean="0"/>
              <a:t>11/29/2024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686A01-FA10-4E06-92C7-92734750F4C6}" type="slidenum">
              <a:rPr lang="en-US" smtClean="0"/>
              <a:t>‹#›</a:t>
            </a:fld>
            <a:endParaRPr lang="en-US"/>
          </a:p>
        </p:txBody>
      </p:sp>
    </p:spTree>
    <p:extLst>
      <p:ext uri="{BB962C8B-B14F-4D97-AF65-F5344CB8AC3E}">
        <p14:creationId xmlns:p14="http://schemas.microsoft.com/office/powerpoint/2010/main" val="16579010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1" y="4589465"/>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2194678-864D-4970-8E71-CC0335BFB9F7}" type="datetime1">
              <a:rPr lang="en-US" smtClean="0"/>
              <a:t>11/27/2024</a:t>
            </a:fld>
            <a:endParaRPr lang="en-US"/>
          </a:p>
        </p:txBody>
      </p:sp>
      <p:sp>
        <p:nvSpPr>
          <p:cNvPr id="5" name="Footer Placeholder 4"/>
          <p:cNvSpPr>
            <a:spLocks noGrp="1"/>
          </p:cNvSpPr>
          <p:nvPr>
            <p:ph type="ftr" sz="quarter" idx="11"/>
          </p:nvPr>
        </p:nvSpPr>
        <p:spPr/>
        <p:txBody>
          <a:bodyPr/>
          <a:lstStyle/>
          <a:p>
            <a:endParaRPr lang="en-US"/>
          </a:p>
        </p:txBody>
      </p:sp>
      <p:sp>
        <p:nvSpPr>
          <p:cNvPr id="12" name="Slide Number Placeholder 8">
            <a:extLst>
              <a:ext uri="{FF2B5EF4-FFF2-40B4-BE49-F238E27FC236}">
                <a16:creationId xmlns:a16="http://schemas.microsoft.com/office/drawing/2014/main" id="{5630459C-811D-4DC4-9E77-A40A3737A69E}"/>
              </a:ext>
            </a:extLst>
          </p:cNvPr>
          <p:cNvSpPr>
            <a:spLocks noGrp="1"/>
          </p:cNvSpPr>
          <p:nvPr>
            <p:ph type="sldNum" sz="quarter" idx="12"/>
          </p:nvPr>
        </p:nvSpPr>
        <p:spPr>
          <a:xfrm>
            <a:off x="4724400" y="0"/>
            <a:ext cx="2743200" cy="365125"/>
          </a:xfrm>
        </p:spPr>
        <p:txBody>
          <a:bodyPr/>
          <a:lstStyle/>
          <a:p>
            <a:fld id="{A5686A01-FA10-4E06-92C7-92734750F4C6}" type="slidenum">
              <a:rPr lang="en-US" smtClean="0"/>
              <a:t>‹#›</a:t>
            </a:fld>
            <a:endParaRPr lang="en-US"/>
          </a:p>
        </p:txBody>
      </p:sp>
    </p:spTree>
    <p:extLst>
      <p:ext uri="{BB962C8B-B14F-4D97-AF65-F5344CB8AC3E}">
        <p14:creationId xmlns:p14="http://schemas.microsoft.com/office/powerpoint/2010/main" val="133048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2368195"/>
            <a:ext cx="5181600" cy="3808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368195"/>
            <a:ext cx="5181600" cy="3808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46C03B7-1D8F-458E-93B0-CB00AB025C6C}" type="datetime1">
              <a:rPr lang="en-US" smtClean="0"/>
              <a:t>11/27/2024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686A01-FA10-4E06-92C7-92734750F4C6}" type="slidenum">
              <a:rPr lang="en-US" smtClean="0"/>
              <a:t>‹#›</a:t>
            </a:fld>
            <a:endParaRPr lang="en-US"/>
          </a:p>
        </p:txBody>
      </p:sp>
    </p:spTree>
    <p:extLst>
      <p:ext uri="{BB962C8B-B14F-4D97-AF65-F5344CB8AC3E}">
        <p14:creationId xmlns:p14="http://schemas.microsoft.com/office/powerpoint/2010/main" val="4486950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1030147"/>
            <a:ext cx="10515600" cy="1041721"/>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6611" y="2098062"/>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9" y="2948168"/>
            <a:ext cx="5157787" cy="324149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72201" y="2098061"/>
            <a:ext cx="5183188" cy="85010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1" y="2948167"/>
            <a:ext cx="5183188" cy="32414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2745CCD-FD48-4957-97BB-996D1D1F5A92}" type="datetime1">
              <a:rPr lang="en-US" smtClean="0"/>
              <a:t>11/27/2024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5686A01-FA10-4E06-92C7-92734750F4C6}" type="slidenum">
              <a:rPr lang="en-US" smtClean="0"/>
              <a:t>‹#›</a:t>
            </a:fld>
            <a:endParaRPr lang="en-US"/>
          </a:p>
        </p:txBody>
      </p:sp>
    </p:spTree>
    <p:extLst>
      <p:ext uri="{BB962C8B-B14F-4D97-AF65-F5344CB8AC3E}">
        <p14:creationId xmlns:p14="http://schemas.microsoft.com/office/powerpoint/2010/main" val="6149188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7F61E08-FE4F-4BA0-9A4F-ABAA1AAD8933}" type="datetime1">
              <a:rPr lang="en-US" smtClean="0"/>
              <a:t>11/27/2024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5686A01-FA10-4E06-92C7-92734750F4C6}" type="slidenum">
              <a:rPr lang="en-US" smtClean="0"/>
              <a:t>‹#›</a:t>
            </a:fld>
            <a:endParaRPr lang="en-US"/>
          </a:p>
        </p:txBody>
      </p:sp>
    </p:spTree>
    <p:extLst>
      <p:ext uri="{BB962C8B-B14F-4D97-AF65-F5344CB8AC3E}">
        <p14:creationId xmlns:p14="http://schemas.microsoft.com/office/powerpoint/2010/main" val="14443986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B1F070D-6507-42AD-8A7A-A1A51651946D}" type="datetime1">
              <a:rPr lang="en-US" smtClean="0"/>
              <a:t>11/27/2024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lvl1pPr>
              <a:defRPr>
                <a:solidFill>
                  <a:schemeClr val="tx1"/>
                </a:solidFill>
              </a:defRPr>
            </a:lvl1pPr>
          </a:lstStyle>
          <a:p>
            <a:fld id="{A5686A01-FA10-4E06-92C7-92734750F4C6}" type="slidenum">
              <a:rPr lang="en-US" smtClean="0"/>
              <a:pPr/>
              <a:t>‹#›</a:t>
            </a:fld>
            <a:endParaRPr lang="en-US" dirty="0"/>
          </a:p>
        </p:txBody>
      </p:sp>
    </p:spTree>
    <p:extLst>
      <p:ext uri="{BB962C8B-B14F-4D97-AF65-F5344CB8AC3E}">
        <p14:creationId xmlns:p14="http://schemas.microsoft.com/office/powerpoint/2010/main" val="23503414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16BB3DE-6B60-4982-9E73-506458BA3016}" type="datetime1">
              <a:rPr lang="en-US" smtClean="0"/>
              <a:t>11/27/2024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686A01-FA10-4E06-92C7-92734750F4C6}" type="slidenum">
              <a:rPr lang="en-US" smtClean="0"/>
              <a:t>‹#›</a:t>
            </a:fld>
            <a:endParaRPr lang="en-US"/>
          </a:p>
        </p:txBody>
      </p:sp>
    </p:spTree>
    <p:extLst>
      <p:ext uri="{BB962C8B-B14F-4D97-AF65-F5344CB8AC3E}">
        <p14:creationId xmlns:p14="http://schemas.microsoft.com/office/powerpoint/2010/main" val="677016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7"/>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F4C7062-7E19-4F5A-9C80-6631C3BA90C9}" type="datetime1">
              <a:rPr lang="en-US" smtClean="0"/>
              <a:t>11/27/2024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686A01-FA10-4E06-92C7-92734750F4C6}" type="slidenum">
              <a:rPr lang="en-US" smtClean="0"/>
              <a:t>‹#›</a:t>
            </a:fld>
            <a:endParaRPr lang="en-US"/>
          </a:p>
        </p:txBody>
      </p:sp>
    </p:spTree>
    <p:extLst>
      <p:ext uri="{BB962C8B-B14F-4D97-AF65-F5344CB8AC3E}">
        <p14:creationId xmlns:p14="http://schemas.microsoft.com/office/powerpoint/2010/main" val="12814595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 y="1042632"/>
            <a:ext cx="121920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0" y="2368195"/>
            <a:ext cx="12192000" cy="330870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CE9409E-6722-4D1D-BF68-530DA15E46E8}" type="datetime1">
              <a:rPr lang="en-US" smtClean="0"/>
              <a:t>11/27/2024</a:t>
            </a:fld>
            <a:endParaRPr lang="en-US"/>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724400" y="0"/>
            <a:ext cx="2743200" cy="365125"/>
          </a:xfrm>
          <a:prstGeom prst="rect">
            <a:avLst/>
          </a:prstGeom>
        </p:spPr>
        <p:txBody>
          <a:bodyPr vert="horz" lIns="91440" tIns="45720" rIns="91440" bIns="45720" rtlCol="0" anchor="ctr"/>
          <a:lstStyle>
            <a:lvl1pPr algn="ctr">
              <a:defRPr sz="1200">
                <a:solidFill>
                  <a:schemeClr val="tx1"/>
                </a:solidFill>
              </a:defRPr>
            </a:lvl1pPr>
          </a:lstStyle>
          <a:p>
            <a:fld id="{A5686A01-FA10-4E06-92C7-92734750F4C6}" type="slidenum">
              <a:rPr lang="en-US" smtClean="0"/>
              <a:pPr/>
              <a:t>‹#›</a:t>
            </a:fld>
            <a:endParaRPr lang="en-US" dirty="0"/>
          </a:p>
        </p:txBody>
      </p:sp>
      <p:sp>
        <p:nvSpPr>
          <p:cNvPr id="7" name="Rectangle 6">
            <a:extLst>
              <a:ext uri="{FF2B5EF4-FFF2-40B4-BE49-F238E27FC236}">
                <a16:creationId xmlns:a16="http://schemas.microsoft.com/office/drawing/2014/main" id="{B696E69C-EA8C-4B37-8F1F-BD0C3836FBCC}"/>
              </a:ext>
            </a:extLst>
          </p:cNvPr>
          <p:cNvSpPr/>
          <p:nvPr userDrawn="1"/>
        </p:nvSpPr>
        <p:spPr>
          <a:xfrm>
            <a:off x="0" y="-1"/>
            <a:ext cx="12192000" cy="1018800"/>
          </a:xfrm>
          <a:prstGeom prst="rect">
            <a:avLst/>
          </a:prstGeom>
          <a:solidFill>
            <a:sysClr val="windowText" lastClr="000000"/>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MU Sans Serif"/>
              <a:ea typeface="+mn-ea"/>
              <a:cs typeface="+mn-cs"/>
            </a:endParaRPr>
          </a:p>
        </p:txBody>
      </p:sp>
      <p:pic>
        <p:nvPicPr>
          <p:cNvPr id="8" name="Picture 7" descr="Text&#10;&#10;Description automatically generated">
            <a:extLst>
              <a:ext uri="{FF2B5EF4-FFF2-40B4-BE49-F238E27FC236}">
                <a16:creationId xmlns:a16="http://schemas.microsoft.com/office/drawing/2014/main" id="{4DB37FD6-FFD6-4A3C-9780-6C460EED70A4}"/>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1" y="0"/>
            <a:ext cx="1811197" cy="1018799"/>
          </a:xfrm>
          <a:prstGeom prst="rect">
            <a:avLst/>
          </a:prstGeom>
        </p:spPr>
      </p:pic>
      <p:pic>
        <p:nvPicPr>
          <p:cNvPr id="9" name="Picture 8" descr="Icon&#10;&#10;Description automatically generated with low confidence">
            <a:extLst>
              <a:ext uri="{FF2B5EF4-FFF2-40B4-BE49-F238E27FC236}">
                <a16:creationId xmlns:a16="http://schemas.microsoft.com/office/drawing/2014/main" id="{649FCEFC-7013-4222-9013-007F01EDB21F}"/>
              </a:ext>
            </a:extLst>
          </p:cNvPr>
          <p:cNvPicPr>
            <a:picLocks noChangeAspect="1"/>
          </p:cNvPicPr>
          <p:nvPr userDrawn="1"/>
        </p:nvPicPr>
        <p:blipFill rotWithShape="1">
          <a:blip r:embed="rId14">
            <a:extLst>
              <a:ext uri="{28A0092B-C50C-407E-A947-70E740481C1C}">
                <a14:useLocalDpi xmlns:a14="http://schemas.microsoft.com/office/drawing/2010/main" val="0"/>
              </a:ext>
            </a:extLst>
          </a:blip>
          <a:srcRect l="-1" r="17044" b="27229"/>
          <a:stretch/>
        </p:blipFill>
        <p:spPr>
          <a:xfrm>
            <a:off x="9810109" y="139405"/>
            <a:ext cx="2381891" cy="739987"/>
          </a:xfrm>
          <a:prstGeom prst="rect">
            <a:avLst/>
          </a:prstGeom>
        </p:spPr>
      </p:pic>
      <p:sp>
        <p:nvSpPr>
          <p:cNvPr id="10" name="TextBox 9">
            <a:extLst>
              <a:ext uri="{FF2B5EF4-FFF2-40B4-BE49-F238E27FC236}">
                <a16:creationId xmlns:a16="http://schemas.microsoft.com/office/drawing/2014/main" id="{D6DF48FB-FA9B-4BA8-9E58-F2CC58B0160A}"/>
              </a:ext>
            </a:extLst>
          </p:cNvPr>
          <p:cNvSpPr txBox="1"/>
          <p:nvPr userDrawn="1"/>
        </p:nvSpPr>
        <p:spPr>
          <a:xfrm>
            <a:off x="-2" y="371432"/>
            <a:ext cx="12192000" cy="553998"/>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0" b="0" i="0" u="none" strike="noStrike" kern="0" cap="none" spc="0" normalizeH="0" baseline="0" noProof="0" dirty="0">
                <a:ln>
                  <a:noFill/>
                </a:ln>
                <a:solidFill>
                  <a:prstClr val="white"/>
                </a:solidFill>
                <a:effectLst/>
                <a:uLnTx/>
                <a:uFillTx/>
              </a:rPr>
              <a:t>ML for Earth &amp; Env Sci (Week 10, FA2024)</a:t>
            </a:r>
          </a:p>
        </p:txBody>
      </p:sp>
      <p:sp>
        <p:nvSpPr>
          <p:cNvPr id="11" name="Slide Number Placeholder 13">
            <a:extLst>
              <a:ext uri="{FF2B5EF4-FFF2-40B4-BE49-F238E27FC236}">
                <a16:creationId xmlns:a16="http://schemas.microsoft.com/office/drawing/2014/main" id="{73B6DC2F-9988-447F-A7C3-709BC237347B}"/>
              </a:ext>
            </a:extLst>
          </p:cNvPr>
          <p:cNvSpPr txBox="1">
            <a:spLocks/>
          </p:cNvSpPr>
          <p:nvPr userDrawn="1"/>
        </p:nvSpPr>
        <p:spPr>
          <a:xfrm>
            <a:off x="4724400" y="-1944"/>
            <a:ext cx="2743200" cy="365125"/>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fld id="{A5686A01-FA10-4E06-92C7-92734750F4C6}" type="slidenum">
              <a:rPr kumimoji="0" lang="en-US" sz="1200" b="0" i="0" u="none" strike="noStrike" kern="1200" cap="none" spc="0" normalizeH="0" baseline="0" noProof="0" smtClean="0">
                <a:ln>
                  <a:noFill/>
                </a:ln>
                <a:solidFill>
                  <a:prstClr val="white"/>
                </a:solidFill>
                <a:effectLst/>
                <a:uLnTx/>
                <a:uFillTx/>
                <a:latin typeface="CMU Sans Serif"/>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white"/>
              </a:solidFill>
              <a:effectLst/>
              <a:uLnTx/>
              <a:uFillTx/>
              <a:latin typeface="CMU Sans Serif"/>
              <a:ea typeface="+mn-ea"/>
              <a:cs typeface="+mn-cs"/>
            </a:endParaRPr>
          </a:p>
        </p:txBody>
      </p:sp>
    </p:spTree>
    <p:extLst>
      <p:ext uri="{BB962C8B-B14F-4D97-AF65-F5344CB8AC3E}">
        <p14:creationId xmlns:p14="http://schemas.microsoft.com/office/powerpoint/2010/main" val="1438262161"/>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ctr"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 y="1042632"/>
            <a:ext cx="121920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0" y="2368195"/>
            <a:ext cx="12192000" cy="330870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CE9409E-6722-4D1D-BF68-530DA15E46E8}" type="datetime1">
              <a:rPr lang="en-US" smtClean="0"/>
              <a:t>11/29/2024</a:t>
            </a:fld>
            <a:endParaRPr lang="en-US"/>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724400" y="0"/>
            <a:ext cx="2743200" cy="365125"/>
          </a:xfrm>
          <a:prstGeom prst="rect">
            <a:avLst/>
          </a:prstGeom>
        </p:spPr>
        <p:txBody>
          <a:bodyPr vert="horz" lIns="91440" tIns="45720" rIns="91440" bIns="45720" rtlCol="0" anchor="ctr"/>
          <a:lstStyle>
            <a:lvl1pPr algn="ctr">
              <a:defRPr sz="1200">
                <a:solidFill>
                  <a:schemeClr val="tx1"/>
                </a:solidFill>
              </a:defRPr>
            </a:lvl1pPr>
          </a:lstStyle>
          <a:p>
            <a:fld id="{A5686A01-FA10-4E06-92C7-92734750F4C6}" type="slidenum">
              <a:rPr lang="en-US" smtClean="0"/>
              <a:pPr/>
              <a:t>‹#›</a:t>
            </a:fld>
            <a:endParaRPr lang="en-US" dirty="0"/>
          </a:p>
        </p:txBody>
      </p:sp>
      <p:sp>
        <p:nvSpPr>
          <p:cNvPr id="7" name="Rectangle 6">
            <a:extLst>
              <a:ext uri="{FF2B5EF4-FFF2-40B4-BE49-F238E27FC236}">
                <a16:creationId xmlns:a16="http://schemas.microsoft.com/office/drawing/2014/main" id="{B696E69C-EA8C-4B37-8F1F-BD0C3836FBCC}"/>
              </a:ext>
            </a:extLst>
          </p:cNvPr>
          <p:cNvSpPr/>
          <p:nvPr userDrawn="1"/>
        </p:nvSpPr>
        <p:spPr>
          <a:xfrm>
            <a:off x="0" y="-1"/>
            <a:ext cx="12192000" cy="1018800"/>
          </a:xfrm>
          <a:prstGeom prst="rect">
            <a:avLst/>
          </a:prstGeom>
          <a:solidFill>
            <a:srgbClr val="173E70"/>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MU Sans Serif"/>
              <a:ea typeface="+mn-ea"/>
              <a:cs typeface="+mn-cs"/>
            </a:endParaRPr>
          </a:p>
        </p:txBody>
      </p:sp>
      <p:pic>
        <p:nvPicPr>
          <p:cNvPr id="8" name="Picture 7" descr="Text&#10;&#10;Description automatically generated">
            <a:extLst>
              <a:ext uri="{FF2B5EF4-FFF2-40B4-BE49-F238E27FC236}">
                <a16:creationId xmlns:a16="http://schemas.microsoft.com/office/drawing/2014/main" id="{4DB37FD6-FFD6-4A3C-9780-6C460EED70A4}"/>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1" y="0"/>
            <a:ext cx="1811197" cy="1018799"/>
          </a:xfrm>
          <a:prstGeom prst="rect">
            <a:avLst/>
          </a:prstGeom>
        </p:spPr>
      </p:pic>
      <p:pic>
        <p:nvPicPr>
          <p:cNvPr id="9" name="Picture 8" descr="Icon&#10;&#10;Description automatically generated with low confidence">
            <a:extLst>
              <a:ext uri="{FF2B5EF4-FFF2-40B4-BE49-F238E27FC236}">
                <a16:creationId xmlns:a16="http://schemas.microsoft.com/office/drawing/2014/main" id="{649FCEFC-7013-4222-9013-007F01EDB21F}"/>
              </a:ext>
            </a:extLst>
          </p:cNvPr>
          <p:cNvPicPr>
            <a:picLocks noChangeAspect="1"/>
          </p:cNvPicPr>
          <p:nvPr userDrawn="1"/>
        </p:nvPicPr>
        <p:blipFill rotWithShape="1">
          <a:blip r:embed="rId14">
            <a:extLst>
              <a:ext uri="{28A0092B-C50C-407E-A947-70E740481C1C}">
                <a14:useLocalDpi xmlns:a14="http://schemas.microsoft.com/office/drawing/2010/main" val="0"/>
              </a:ext>
            </a:extLst>
          </a:blip>
          <a:srcRect l="-1" r="17044" b="27229"/>
          <a:stretch/>
        </p:blipFill>
        <p:spPr>
          <a:xfrm>
            <a:off x="9810109" y="139405"/>
            <a:ext cx="2381891" cy="739987"/>
          </a:xfrm>
          <a:prstGeom prst="rect">
            <a:avLst/>
          </a:prstGeom>
        </p:spPr>
      </p:pic>
      <p:sp>
        <p:nvSpPr>
          <p:cNvPr id="10" name="TextBox 9">
            <a:extLst>
              <a:ext uri="{FF2B5EF4-FFF2-40B4-BE49-F238E27FC236}">
                <a16:creationId xmlns:a16="http://schemas.microsoft.com/office/drawing/2014/main" id="{D6DF48FB-FA9B-4BA8-9E58-F2CC58B0160A}"/>
              </a:ext>
            </a:extLst>
          </p:cNvPr>
          <p:cNvSpPr txBox="1"/>
          <p:nvPr userDrawn="1"/>
        </p:nvSpPr>
        <p:spPr>
          <a:xfrm>
            <a:off x="-2" y="325394"/>
            <a:ext cx="12192000" cy="553998"/>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0" b="0" i="0" u="none" strike="noStrike" kern="0" cap="none" spc="0" normalizeH="0" baseline="0" noProof="0" dirty="0">
                <a:ln>
                  <a:noFill/>
                </a:ln>
                <a:solidFill>
                  <a:prstClr val="white"/>
                </a:solidFill>
                <a:effectLst/>
                <a:uLnTx/>
                <a:uFillTx/>
              </a:rPr>
              <a:t>ML for Earth &amp; Env Sci (Week 10, FA2024)</a:t>
            </a:r>
          </a:p>
        </p:txBody>
      </p:sp>
      <p:sp>
        <p:nvSpPr>
          <p:cNvPr id="11" name="Slide Number Placeholder 13">
            <a:extLst>
              <a:ext uri="{FF2B5EF4-FFF2-40B4-BE49-F238E27FC236}">
                <a16:creationId xmlns:a16="http://schemas.microsoft.com/office/drawing/2014/main" id="{73B6DC2F-9988-447F-A7C3-709BC237347B}"/>
              </a:ext>
            </a:extLst>
          </p:cNvPr>
          <p:cNvSpPr txBox="1">
            <a:spLocks/>
          </p:cNvSpPr>
          <p:nvPr userDrawn="1"/>
        </p:nvSpPr>
        <p:spPr>
          <a:xfrm>
            <a:off x="4724400" y="-1944"/>
            <a:ext cx="2743200" cy="365125"/>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fld id="{A5686A01-FA10-4E06-92C7-92734750F4C6}" type="slidenum">
              <a:rPr kumimoji="0" lang="en-US" sz="1200" b="0" i="0" u="none" strike="noStrike" kern="1200" cap="none" spc="0" normalizeH="0" baseline="0" noProof="0" smtClean="0">
                <a:ln>
                  <a:noFill/>
                </a:ln>
                <a:solidFill>
                  <a:prstClr val="white"/>
                </a:solidFill>
                <a:effectLst/>
                <a:uLnTx/>
                <a:uFillTx/>
                <a:latin typeface="CMU Sans Serif"/>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white"/>
              </a:solidFill>
              <a:effectLst/>
              <a:uLnTx/>
              <a:uFillTx/>
              <a:latin typeface="CMU Sans Serif"/>
              <a:ea typeface="+mn-ea"/>
              <a:cs typeface="+mn-cs"/>
            </a:endParaRPr>
          </a:p>
        </p:txBody>
      </p:sp>
    </p:spTree>
    <p:extLst>
      <p:ext uri="{BB962C8B-B14F-4D97-AF65-F5344CB8AC3E}">
        <p14:creationId xmlns:p14="http://schemas.microsoft.com/office/powerpoint/2010/main" val="358689777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ftr="0" dt="0"/>
  <p:txStyles>
    <p:titleStyle>
      <a:lvl1pPr algn="ctr"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8" Type="http://schemas.openxmlformats.org/officeDocument/2006/relationships/image" Target="../media/image20.jpeg"/><Relationship Id="rId3" Type="http://schemas.openxmlformats.org/officeDocument/2006/relationships/slideLayout" Target="../slideLayouts/slideLayout17.xml"/><Relationship Id="rId7" Type="http://schemas.openxmlformats.org/officeDocument/2006/relationships/image" Target="../media/image19.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notesSlide" Target="../notesSlides/notesSlide5.xml"/><Relationship Id="rId9" Type="http://schemas.openxmlformats.org/officeDocument/2006/relationships/image" Target="../media/image21.png"/></Relationships>
</file>

<file path=ppt/slides/_rels/slide13.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slideLayout" Target="../slideLayouts/slideLayout17.xml"/><Relationship Id="rId7" Type="http://schemas.openxmlformats.org/officeDocument/2006/relationships/image" Target="../media/image24.png"/><Relationship Id="rId2" Type="http://schemas.openxmlformats.org/officeDocument/2006/relationships/tags" Target="../tags/tag4.xml"/><Relationship Id="rId1" Type="http://schemas.openxmlformats.org/officeDocument/2006/relationships/tags" Target="../tags/tag3.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notesSlide" Target="../notesSlides/notesSlide6.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7.xml"/><Relationship Id="rId7" Type="http://schemas.openxmlformats.org/officeDocument/2006/relationships/image" Target="../media/image28.png"/><Relationship Id="rId2" Type="http://schemas.openxmlformats.org/officeDocument/2006/relationships/tags" Target="../tags/tag6.xml"/><Relationship Id="rId1" Type="http://schemas.openxmlformats.org/officeDocument/2006/relationships/tags" Target="../tags/tag5.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notesSlide" Target="../notesSlides/notesSlide7.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8.xml"/><Relationship Id="rId7" Type="http://schemas.openxmlformats.org/officeDocument/2006/relationships/image" Target="../media/image21.png"/><Relationship Id="rId2" Type="http://schemas.openxmlformats.org/officeDocument/2006/relationships/slideLayout" Target="../slideLayouts/slideLayout17.xml"/><Relationship Id="rId1" Type="http://schemas.openxmlformats.org/officeDocument/2006/relationships/tags" Target="../tags/tag7.xml"/><Relationship Id="rId6" Type="http://schemas.openxmlformats.org/officeDocument/2006/relationships/image" Target="../media/image20.jpeg"/><Relationship Id="rId5" Type="http://schemas.openxmlformats.org/officeDocument/2006/relationships/image" Target="../media/image19.png"/><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33.tmp"/><Relationship Id="rId2" Type="http://schemas.openxmlformats.org/officeDocument/2006/relationships/notesSlide" Target="../notesSlides/notesSlide11.xml"/><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g"/><Relationship Id="rId1" Type="http://schemas.openxmlformats.org/officeDocument/2006/relationships/slideLayout" Target="../slideLayouts/slideLayout1.xml"/><Relationship Id="rId4" Type="http://schemas.openxmlformats.org/officeDocument/2006/relationships/image" Target="../media/image5.jpe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image" Target="../media/image34.png"/><Relationship Id="rId5" Type="http://schemas.openxmlformats.org/officeDocument/2006/relationships/image" Target="../media/image26.png"/><Relationship Id="rId4" Type="http://schemas.openxmlformats.org/officeDocument/2006/relationships/notesSlide" Target="../notesSlides/notesSlide12.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7.xml"/><Relationship Id="rId7" Type="http://schemas.openxmlformats.org/officeDocument/2006/relationships/image" Target="../media/image36.png"/><Relationship Id="rId2" Type="http://schemas.openxmlformats.org/officeDocument/2006/relationships/tags" Target="../tags/tag11.xml"/><Relationship Id="rId1" Type="http://schemas.openxmlformats.org/officeDocument/2006/relationships/tags" Target="../tags/tag10.xml"/><Relationship Id="rId6" Type="http://schemas.openxmlformats.org/officeDocument/2006/relationships/image" Target="../media/image35.png"/><Relationship Id="rId5" Type="http://schemas.openxmlformats.org/officeDocument/2006/relationships/image" Target="../media/image26.png"/><Relationship Id="rId4" Type="http://schemas.openxmlformats.org/officeDocument/2006/relationships/notesSlide" Target="../notesSlides/notesSlide13.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7.xml"/><Relationship Id="rId7" Type="http://schemas.openxmlformats.org/officeDocument/2006/relationships/image" Target="../media/image38.png"/><Relationship Id="rId2" Type="http://schemas.openxmlformats.org/officeDocument/2006/relationships/tags" Target="../tags/tag13.xml"/><Relationship Id="rId1" Type="http://schemas.openxmlformats.org/officeDocument/2006/relationships/tags" Target="../tags/tag12.xml"/><Relationship Id="rId6" Type="http://schemas.openxmlformats.org/officeDocument/2006/relationships/image" Target="../media/image37.png"/><Relationship Id="rId5" Type="http://schemas.openxmlformats.org/officeDocument/2006/relationships/image" Target="../media/image26.png"/><Relationship Id="rId4" Type="http://schemas.openxmlformats.org/officeDocument/2006/relationships/notesSlide" Target="../notesSlides/notesSlide14.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tags" Target="../tags/tag15.xml"/><Relationship Id="rId1" Type="http://schemas.openxmlformats.org/officeDocument/2006/relationships/tags" Target="../tags/tag14.xml"/><Relationship Id="rId6" Type="http://schemas.openxmlformats.org/officeDocument/2006/relationships/image" Target="../media/image39.png"/><Relationship Id="rId5" Type="http://schemas.openxmlformats.org/officeDocument/2006/relationships/image" Target="../media/image26.png"/><Relationship Id="rId4" Type="http://schemas.openxmlformats.org/officeDocument/2006/relationships/notesSlide" Target="../notesSlides/notesSlide15.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tags" Target="../tags/tag17.xml"/><Relationship Id="rId1" Type="http://schemas.openxmlformats.org/officeDocument/2006/relationships/tags" Target="../tags/tag16.xml"/><Relationship Id="rId6" Type="http://schemas.openxmlformats.org/officeDocument/2006/relationships/image" Target="../media/image40.png"/><Relationship Id="rId5" Type="http://schemas.openxmlformats.org/officeDocument/2006/relationships/image" Target="../media/image26.png"/><Relationship Id="rId4" Type="http://schemas.openxmlformats.org/officeDocument/2006/relationships/notesSlide" Target="../notesSlides/notesSlide16.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6.xml"/><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39A99D5-81D8-D78B-DDE8-FACC50A0D303}"/>
              </a:ext>
            </a:extLst>
          </p:cNvPr>
          <p:cNvSpPr>
            <a:spLocks noGrp="1"/>
          </p:cNvSpPr>
          <p:nvPr>
            <p:ph type="sldNum" sz="quarter" idx="12"/>
          </p:nvPr>
        </p:nvSpPr>
        <p:spPr/>
        <p:txBody>
          <a:bodyPr/>
          <a:lstStyle/>
          <a:p>
            <a:fld id="{A5686A01-FA10-4E06-92C7-92734750F4C6}" type="slidenum">
              <a:rPr lang="en-US" smtClean="0"/>
              <a:pPr/>
              <a:t>1</a:t>
            </a:fld>
            <a:endParaRPr lang="en-US" dirty="0"/>
          </a:p>
        </p:txBody>
      </p:sp>
      <p:sp>
        <p:nvSpPr>
          <p:cNvPr id="3" name="TextBox 2">
            <a:extLst>
              <a:ext uri="{FF2B5EF4-FFF2-40B4-BE49-F238E27FC236}">
                <a16:creationId xmlns:a16="http://schemas.microsoft.com/office/drawing/2014/main" id="{D77B2A57-260D-51C7-14A4-4AC0FF7839E0}"/>
              </a:ext>
            </a:extLst>
          </p:cNvPr>
          <p:cNvSpPr txBox="1"/>
          <p:nvPr/>
        </p:nvSpPr>
        <p:spPr>
          <a:xfrm>
            <a:off x="0" y="1370149"/>
            <a:ext cx="12192000" cy="5170646"/>
          </a:xfrm>
          <a:prstGeom prst="rect">
            <a:avLst/>
          </a:prstGeom>
          <a:noFill/>
        </p:spPr>
        <p:txBody>
          <a:bodyPr wrap="square" rtlCol="0">
            <a:spAutoFit/>
          </a:bodyPr>
          <a:lstStyle/>
          <a:p>
            <a:pPr marL="514350" indent="-514350" algn="l">
              <a:buFont typeface="+mj-lt"/>
              <a:buAutoNum type="arabicPeriod"/>
            </a:pPr>
            <a:r>
              <a:rPr lang="en-US" sz="3000" dirty="0"/>
              <a:t>Briefly describe how permutation importance is quantified, give some examples of how you would use it in machine learning projects, and the disadvantages of this method?</a:t>
            </a:r>
          </a:p>
          <a:p>
            <a:pPr marL="514350" indent="-514350" algn="l">
              <a:buFont typeface="+mj-lt"/>
              <a:buAutoNum type="arabicPeriod"/>
            </a:pPr>
            <a:r>
              <a:rPr lang="en-US" sz="3000" dirty="0"/>
              <a:t>What is the difference between intrinsic interpretability and post-hoc interpretability? Can you think of one example of an intrinsically interpretable ML model? Can you think of some situations where you would rather use an intrinsically interpretable model that is less accurate than complex ML models (e.g., ANNs)</a:t>
            </a:r>
          </a:p>
          <a:p>
            <a:pPr marL="514350" indent="-514350" algn="l">
              <a:buFont typeface="+mj-lt"/>
              <a:buAutoNum type="arabicPeriod"/>
            </a:pPr>
            <a:r>
              <a:rPr lang="en-US" sz="3000" dirty="0"/>
              <a:t>Describe the basic concept behind saliency maps. Why do we say that it is a pixel attribution map? What are the challenges you may face when you are using these maps to explain CNNs.</a:t>
            </a:r>
          </a:p>
        </p:txBody>
      </p:sp>
    </p:spTree>
    <p:extLst>
      <p:ext uri="{BB962C8B-B14F-4D97-AF65-F5344CB8AC3E}">
        <p14:creationId xmlns:p14="http://schemas.microsoft.com/office/powerpoint/2010/main" val="260291682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94BCC7-41AA-2816-DDD0-9C7CBA9C7EEB}"/>
              </a:ext>
            </a:extLst>
          </p:cNvPr>
          <p:cNvSpPr>
            <a:spLocks noGrp="1"/>
          </p:cNvSpPr>
          <p:nvPr>
            <p:ph type="title"/>
          </p:nvPr>
        </p:nvSpPr>
        <p:spPr>
          <a:xfrm>
            <a:off x="-2" y="1042633"/>
            <a:ext cx="12192000" cy="928408"/>
          </a:xfrm>
        </p:spPr>
        <p:txBody>
          <a:bodyPr>
            <a:normAutofit/>
          </a:bodyPr>
          <a:lstStyle/>
          <a:p>
            <a:r>
              <a:rPr lang="en-US" sz="4000" dirty="0"/>
              <a:t>Towards the best of both worlds: Knowledge-Guided ML</a:t>
            </a:r>
          </a:p>
        </p:txBody>
      </p:sp>
      <p:sp>
        <p:nvSpPr>
          <p:cNvPr id="3" name="Slide Number Placeholder 2">
            <a:extLst>
              <a:ext uri="{FF2B5EF4-FFF2-40B4-BE49-F238E27FC236}">
                <a16:creationId xmlns:a16="http://schemas.microsoft.com/office/drawing/2014/main" id="{77409BA6-EA58-9119-02EE-3907672805F2}"/>
              </a:ext>
            </a:extLst>
          </p:cNvPr>
          <p:cNvSpPr>
            <a:spLocks noGrp="1"/>
          </p:cNvSpPr>
          <p:nvPr>
            <p:ph type="sldNum" sz="quarter" idx="12"/>
          </p:nvPr>
        </p:nvSpPr>
        <p:spPr/>
        <p:txBody>
          <a:bodyPr/>
          <a:lstStyle/>
          <a:p>
            <a:fld id="{A5686A01-FA10-4E06-92C7-92734750F4C6}" type="slidenum">
              <a:rPr lang="en-US" smtClean="0"/>
              <a:t>10</a:t>
            </a:fld>
            <a:endParaRPr lang="en-US"/>
          </a:p>
        </p:txBody>
      </p:sp>
      <p:pic>
        <p:nvPicPr>
          <p:cNvPr id="5" name="Picture 4">
            <a:extLst>
              <a:ext uri="{FF2B5EF4-FFF2-40B4-BE49-F238E27FC236}">
                <a16:creationId xmlns:a16="http://schemas.microsoft.com/office/drawing/2014/main" id="{C7FF9123-12FE-F12F-AE54-EF9DFAF3A31B}"/>
              </a:ext>
            </a:extLst>
          </p:cNvPr>
          <p:cNvPicPr>
            <a:picLocks noChangeAspect="1"/>
          </p:cNvPicPr>
          <p:nvPr/>
        </p:nvPicPr>
        <p:blipFill>
          <a:blip r:embed="rId2"/>
          <a:srcRect l="342" r="2974"/>
          <a:stretch/>
        </p:blipFill>
        <p:spPr>
          <a:xfrm>
            <a:off x="20322" y="2225040"/>
            <a:ext cx="5750558" cy="4592320"/>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6" name="Picture 5">
            <a:extLst>
              <a:ext uri="{FF2B5EF4-FFF2-40B4-BE49-F238E27FC236}">
                <a16:creationId xmlns:a16="http://schemas.microsoft.com/office/drawing/2014/main" id="{A3D7071F-6E4A-DA07-D0A4-07144B16533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770881" y="2194562"/>
            <a:ext cx="6400798" cy="4622798"/>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85564660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B7720F-286C-0467-BCA5-FA508DAC0904}"/>
              </a:ext>
            </a:extLst>
          </p:cNvPr>
          <p:cNvSpPr>
            <a:spLocks noGrp="1"/>
          </p:cNvSpPr>
          <p:nvPr>
            <p:ph type="title"/>
          </p:nvPr>
        </p:nvSpPr>
        <p:spPr>
          <a:xfrm>
            <a:off x="-2" y="1042633"/>
            <a:ext cx="12192000" cy="797742"/>
          </a:xfrm>
        </p:spPr>
        <p:txBody>
          <a:bodyPr/>
          <a:lstStyle/>
          <a:p>
            <a:r>
              <a:rPr lang="en-US" dirty="0"/>
              <a:t>AI Alignment, KGML, Physics-guided ML</a:t>
            </a:r>
          </a:p>
        </p:txBody>
      </p:sp>
      <p:sp>
        <p:nvSpPr>
          <p:cNvPr id="3" name="Slide Number Placeholder 2">
            <a:extLst>
              <a:ext uri="{FF2B5EF4-FFF2-40B4-BE49-F238E27FC236}">
                <a16:creationId xmlns:a16="http://schemas.microsoft.com/office/drawing/2014/main" id="{919C43C3-6662-8244-E66E-5C612AE3F6BC}"/>
              </a:ext>
            </a:extLst>
          </p:cNvPr>
          <p:cNvSpPr>
            <a:spLocks noGrp="1"/>
          </p:cNvSpPr>
          <p:nvPr>
            <p:ph type="sldNum" sz="quarter" idx="12"/>
          </p:nvPr>
        </p:nvSpPr>
        <p:spPr/>
        <p:txBody>
          <a:bodyPr/>
          <a:lstStyle/>
          <a:p>
            <a:fld id="{A5686A01-FA10-4E06-92C7-92734750F4C6}" type="slidenum">
              <a:rPr lang="en-US" smtClean="0"/>
              <a:t>11</a:t>
            </a:fld>
            <a:endParaRPr lang="en-US"/>
          </a:p>
        </p:txBody>
      </p:sp>
      <p:sp>
        <p:nvSpPr>
          <p:cNvPr id="5" name="Rectangle: Rounded Corners 4">
            <a:extLst>
              <a:ext uri="{FF2B5EF4-FFF2-40B4-BE49-F238E27FC236}">
                <a16:creationId xmlns:a16="http://schemas.microsoft.com/office/drawing/2014/main" id="{7DDF92D3-B73F-E3DE-499E-4E54074B5E40}"/>
              </a:ext>
            </a:extLst>
          </p:cNvPr>
          <p:cNvSpPr/>
          <p:nvPr/>
        </p:nvSpPr>
        <p:spPr>
          <a:xfrm>
            <a:off x="274320" y="1981972"/>
            <a:ext cx="11572240" cy="4389120"/>
          </a:xfrm>
          <a:prstGeom prst="round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4313CAF-37C7-1CE8-52A5-0A5EDE3D1014}"/>
              </a:ext>
            </a:extLst>
          </p:cNvPr>
          <p:cNvSpPr txBox="1"/>
          <p:nvPr/>
        </p:nvSpPr>
        <p:spPr>
          <a:xfrm>
            <a:off x="894078" y="5813883"/>
            <a:ext cx="10403840" cy="553998"/>
          </a:xfrm>
          <a:prstGeom prst="rect">
            <a:avLst/>
          </a:prstGeom>
          <a:noFill/>
        </p:spPr>
        <p:txBody>
          <a:bodyPr wrap="square" rtlCol="0">
            <a:spAutoFit/>
          </a:bodyPr>
          <a:lstStyle/>
          <a:p>
            <a:pPr algn="ctr"/>
            <a:r>
              <a:rPr lang="en-US" sz="3000" dirty="0"/>
              <a:t>Alignment = Behavior consistent with intended goals/ethics</a:t>
            </a:r>
          </a:p>
        </p:txBody>
      </p:sp>
      <p:sp>
        <p:nvSpPr>
          <p:cNvPr id="7" name="Rectangle: Rounded Corners 6">
            <a:extLst>
              <a:ext uri="{FF2B5EF4-FFF2-40B4-BE49-F238E27FC236}">
                <a16:creationId xmlns:a16="http://schemas.microsoft.com/office/drawing/2014/main" id="{1E6C37F3-681D-2A6A-5DD0-99513E1F0482}"/>
              </a:ext>
            </a:extLst>
          </p:cNvPr>
          <p:cNvSpPr/>
          <p:nvPr/>
        </p:nvSpPr>
        <p:spPr>
          <a:xfrm>
            <a:off x="1396998" y="2507081"/>
            <a:ext cx="9398000" cy="2817532"/>
          </a:xfrm>
          <a:prstGeom prst="round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B86E1BD7-B822-0B5A-C8B0-1DD0A28D866A}"/>
              </a:ext>
            </a:extLst>
          </p:cNvPr>
          <p:cNvSpPr txBox="1"/>
          <p:nvPr/>
        </p:nvSpPr>
        <p:spPr>
          <a:xfrm>
            <a:off x="1396998" y="4738251"/>
            <a:ext cx="9398000" cy="553998"/>
          </a:xfrm>
          <a:prstGeom prst="rect">
            <a:avLst/>
          </a:prstGeom>
          <a:noFill/>
        </p:spPr>
        <p:txBody>
          <a:bodyPr wrap="square" rtlCol="0">
            <a:spAutoFit/>
          </a:bodyPr>
          <a:lstStyle/>
          <a:p>
            <a:pPr algn="ctr"/>
            <a:r>
              <a:rPr lang="en-US" sz="3000" dirty="0"/>
              <a:t>KGML = Integrating knowledge into ML</a:t>
            </a:r>
          </a:p>
        </p:txBody>
      </p:sp>
      <p:sp>
        <p:nvSpPr>
          <p:cNvPr id="9" name="Rectangle: Rounded Corners 8">
            <a:extLst>
              <a:ext uri="{FF2B5EF4-FFF2-40B4-BE49-F238E27FC236}">
                <a16:creationId xmlns:a16="http://schemas.microsoft.com/office/drawing/2014/main" id="{E361B6BE-5030-76F6-0AAD-B22EED91DE35}"/>
              </a:ext>
            </a:extLst>
          </p:cNvPr>
          <p:cNvSpPr/>
          <p:nvPr/>
        </p:nvSpPr>
        <p:spPr>
          <a:xfrm>
            <a:off x="3566160" y="2659481"/>
            <a:ext cx="2316480" cy="1589500"/>
          </a:xfrm>
          <a:prstGeom prst="round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B51BB0E7-3876-2DF4-257B-B2216B2718A4}"/>
              </a:ext>
            </a:extLst>
          </p:cNvPr>
          <p:cNvSpPr txBox="1"/>
          <p:nvPr/>
        </p:nvSpPr>
        <p:spPr>
          <a:xfrm>
            <a:off x="3566160" y="2952202"/>
            <a:ext cx="2316480" cy="1015663"/>
          </a:xfrm>
          <a:prstGeom prst="rect">
            <a:avLst/>
          </a:prstGeom>
          <a:noFill/>
        </p:spPr>
        <p:txBody>
          <a:bodyPr wrap="square" rtlCol="0">
            <a:spAutoFit/>
          </a:bodyPr>
          <a:lstStyle/>
          <a:p>
            <a:pPr algn="ctr"/>
            <a:r>
              <a:rPr lang="en-US" sz="3000" dirty="0"/>
              <a:t>Physics-Guided ML</a:t>
            </a:r>
          </a:p>
        </p:txBody>
      </p:sp>
      <p:sp>
        <p:nvSpPr>
          <p:cNvPr id="11" name="TextBox 10">
            <a:extLst>
              <a:ext uri="{FF2B5EF4-FFF2-40B4-BE49-F238E27FC236}">
                <a16:creationId xmlns:a16="http://schemas.microsoft.com/office/drawing/2014/main" id="{677E3F3D-B731-91CA-7C93-ABA7E7FCE01F}"/>
              </a:ext>
            </a:extLst>
          </p:cNvPr>
          <p:cNvSpPr txBox="1"/>
          <p:nvPr/>
        </p:nvSpPr>
        <p:spPr>
          <a:xfrm>
            <a:off x="1524002" y="6488667"/>
            <a:ext cx="10667998" cy="369332"/>
          </a:xfrm>
          <a:prstGeom prst="rect">
            <a:avLst/>
          </a:prstGeom>
          <a:noFill/>
        </p:spPr>
        <p:txBody>
          <a:bodyPr wrap="square" rtlCol="0">
            <a:spAutoFit/>
          </a:bodyPr>
          <a:lstStyle/>
          <a:p>
            <a:pPr algn="r"/>
            <a:r>
              <a:rPr lang="en-US" i="1" u="sng" dirty="0"/>
              <a:t>Source:</a:t>
            </a:r>
            <a:r>
              <a:rPr lang="en-US" i="1" dirty="0"/>
              <a:t> Wikipedia (AI alignment, Physics-informed neural networks)</a:t>
            </a:r>
          </a:p>
        </p:txBody>
      </p:sp>
    </p:spTree>
    <p:extLst>
      <p:ext uri="{BB962C8B-B14F-4D97-AF65-F5344CB8AC3E}">
        <p14:creationId xmlns:p14="http://schemas.microsoft.com/office/powerpoint/2010/main" val="105315842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animBg="1"/>
      <p:bldP spid="8" grpId="0"/>
      <p:bldP spid="9" grpId="0" animBg="1"/>
      <p:bldP spid="1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2" name="Straight Connector 41">
            <a:extLst>
              <a:ext uri="{FF2B5EF4-FFF2-40B4-BE49-F238E27FC236}">
                <a16:creationId xmlns:a16="http://schemas.microsoft.com/office/drawing/2014/main" id="{C5307624-12EA-4B67-AE9C-36AF2657154C}"/>
              </a:ext>
            </a:extLst>
          </p:cNvPr>
          <p:cNvCxnSpPr/>
          <p:nvPr/>
        </p:nvCxnSpPr>
        <p:spPr>
          <a:xfrm flipV="1">
            <a:off x="8286309" y="5273198"/>
            <a:ext cx="0" cy="157361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0B4E08C7-E059-4E4C-882D-35B8AC22D745}"/>
              </a:ext>
            </a:extLst>
          </p:cNvPr>
          <p:cNvCxnSpPr/>
          <p:nvPr/>
        </p:nvCxnSpPr>
        <p:spPr>
          <a:xfrm flipV="1">
            <a:off x="3721395" y="5284382"/>
            <a:ext cx="0" cy="157361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itle 1">
            <a:extLst>
              <a:ext uri="{FF2B5EF4-FFF2-40B4-BE49-F238E27FC236}">
                <a16:creationId xmlns:a16="http://schemas.microsoft.com/office/drawing/2014/main" id="{2482B49B-0D7D-411E-8276-5C562898441C}"/>
              </a:ext>
            </a:extLst>
          </p:cNvPr>
          <p:cNvSpPr txBox="1">
            <a:spLocks/>
          </p:cNvSpPr>
          <p:nvPr/>
        </p:nvSpPr>
        <p:spPr>
          <a:xfrm>
            <a:off x="0" y="1020726"/>
            <a:ext cx="12192000" cy="1371600"/>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a:ln>
                  <a:noFill/>
                </a:ln>
                <a:solidFill>
                  <a:prstClr val="black"/>
                </a:solidFill>
                <a:effectLst/>
                <a:uLnTx/>
                <a:uFillTx/>
                <a:latin typeface="CMU Sans Serif"/>
                <a:ea typeface="+mj-ea"/>
                <a:cs typeface="+mj-cs"/>
              </a:rPr>
              <a:t>Physics-Guided ML</a:t>
            </a:r>
            <a:r>
              <a:rPr kumimoji="0" lang="en-US" sz="4400" b="0" i="0" u="none" strike="noStrike" kern="1200" cap="none" spc="0" normalizeH="0" baseline="0" noProof="0" dirty="0">
                <a:ln>
                  <a:noFill/>
                </a:ln>
                <a:solidFill>
                  <a:prstClr val="black"/>
                </a:solidFill>
                <a:effectLst/>
                <a:uLnTx/>
                <a:uFillTx/>
                <a:latin typeface="CMU Sans Serif"/>
                <a:ea typeface="+mj-ea"/>
                <a:cs typeface="+mj-cs"/>
              </a:rPr>
              <a:t>: Add physical structure to</a:t>
            </a:r>
            <a:br>
              <a:rPr kumimoji="0" lang="en-US" sz="4400" b="0" i="0" u="none" strike="noStrike" kern="1200" cap="none" spc="0" normalizeH="0" baseline="0" noProof="0" dirty="0">
                <a:ln>
                  <a:noFill/>
                </a:ln>
                <a:solidFill>
                  <a:prstClr val="black"/>
                </a:solidFill>
                <a:effectLst/>
                <a:uLnTx/>
                <a:uFillTx/>
                <a:latin typeface="CMU Sans Serif"/>
                <a:ea typeface="+mj-ea"/>
                <a:cs typeface="+mj-cs"/>
              </a:rPr>
            </a:br>
            <a:r>
              <a:rPr kumimoji="0" lang="en-US" sz="4400" b="0" i="0" u="none" strike="noStrike" kern="1200" cap="none" spc="0" normalizeH="0" baseline="0" noProof="0" dirty="0">
                <a:ln>
                  <a:noFill/>
                </a:ln>
                <a:solidFill>
                  <a:prstClr val="black"/>
                </a:solidFill>
                <a:effectLst/>
                <a:uLnTx/>
                <a:uFillTx/>
                <a:latin typeface="CMU Sans Serif"/>
                <a:ea typeface="+mj-ea"/>
                <a:cs typeface="+mj-cs"/>
              </a:rPr>
              <a:t>restrict ML output to physically-plausible solutions</a:t>
            </a:r>
          </a:p>
        </p:txBody>
      </p:sp>
      <p:pic>
        <p:nvPicPr>
          <p:cNvPr id="3" name="Picture 2" descr="\documentclass{article}&#10;\usepackage{amsmath}&#10;\pagestyle{empty}&#10;\begin{document}&#10;&#10;$\mathrm{Relative\ Humidity\overset{\mathrm{def}}{=}\frac{\mathrm{Vapor\ pressure}}{\mathrm{Saturation\ vapor\ pressure}}}$&#10;&#10;\end{document}" title="IguanaTex Bitmap Display">
            <a:extLst>
              <a:ext uri="{FF2B5EF4-FFF2-40B4-BE49-F238E27FC236}">
                <a16:creationId xmlns:a16="http://schemas.microsoft.com/office/drawing/2014/main" id="{8D7D4932-298F-416F-9CB0-A9BEC7910B2E}"/>
              </a:ext>
            </a:extLst>
          </p:cNvPr>
          <p:cNvPicPr>
            <a:picLocks noChangeAspect="1"/>
          </p:cNvPicPr>
          <p:nvPr>
            <p:custDataLst>
              <p:tags r:id="rId1"/>
            </p:custDataLst>
          </p:nvPr>
        </p:nvPicPr>
        <p:blipFill>
          <a:blip r:embed="rId5">
            <a:extLst>
              <a:ext uri="{28A0092B-C50C-407E-A947-70E740481C1C}">
                <a14:useLocalDpi xmlns:a14="http://schemas.microsoft.com/office/drawing/2010/main" val="0"/>
              </a:ext>
            </a:extLst>
          </a:blip>
          <a:stretch>
            <a:fillRect/>
          </a:stretch>
        </p:blipFill>
        <p:spPr>
          <a:xfrm>
            <a:off x="2011444" y="2669325"/>
            <a:ext cx="8169112" cy="664535"/>
          </a:xfrm>
          <a:prstGeom prst="rect">
            <a:avLst/>
          </a:prstGeom>
        </p:spPr>
      </p:pic>
      <p:cxnSp>
        <p:nvCxnSpPr>
          <p:cNvPr id="15" name="Straight Arrow Connector 14">
            <a:extLst>
              <a:ext uri="{FF2B5EF4-FFF2-40B4-BE49-F238E27FC236}">
                <a16:creationId xmlns:a16="http://schemas.microsoft.com/office/drawing/2014/main" id="{619F4841-530E-46C7-AD56-C9AB6261B865}"/>
              </a:ext>
            </a:extLst>
          </p:cNvPr>
          <p:cNvCxnSpPr>
            <a:cxnSpLocks/>
          </p:cNvCxnSpPr>
          <p:nvPr/>
        </p:nvCxnSpPr>
        <p:spPr>
          <a:xfrm>
            <a:off x="0" y="5411975"/>
            <a:ext cx="1219200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1C80FDC8-F17E-4E3D-8535-07A18F78E81D}"/>
              </a:ext>
            </a:extLst>
          </p:cNvPr>
          <p:cNvCxnSpPr/>
          <p:nvPr/>
        </p:nvCxnSpPr>
        <p:spPr>
          <a:xfrm flipV="1">
            <a:off x="3721395" y="3838357"/>
            <a:ext cx="0" cy="157361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1172D9D8-0B68-4DEB-9187-AD32B2933AF2}"/>
              </a:ext>
            </a:extLst>
          </p:cNvPr>
          <p:cNvCxnSpPr/>
          <p:nvPr/>
        </p:nvCxnSpPr>
        <p:spPr>
          <a:xfrm flipV="1">
            <a:off x="8275674" y="3838357"/>
            <a:ext cx="0" cy="157361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4AEF2307-9422-490E-8A46-45670FC2B8A7}"/>
              </a:ext>
            </a:extLst>
          </p:cNvPr>
          <p:cNvSpPr txBox="1"/>
          <p:nvPr/>
        </p:nvSpPr>
        <p:spPr>
          <a:xfrm>
            <a:off x="11366205" y="4857977"/>
            <a:ext cx="637953" cy="553998"/>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000" b="0" i="0" u="none" strike="noStrike" kern="1200" cap="none" spc="0" normalizeH="0" baseline="0" noProof="0" dirty="0">
                <a:ln>
                  <a:noFill/>
                </a:ln>
                <a:solidFill>
                  <a:prstClr val="black"/>
                </a:solidFill>
                <a:effectLst/>
                <a:uLnTx/>
                <a:uFillTx/>
                <a:latin typeface="CMU Sans Serif"/>
                <a:ea typeface="+mn-ea"/>
                <a:cs typeface="+mn-cs"/>
              </a:rPr>
              <a:t>RH</a:t>
            </a:r>
          </a:p>
        </p:txBody>
      </p:sp>
      <p:sp>
        <p:nvSpPr>
          <p:cNvPr id="21" name="TextBox 20">
            <a:extLst>
              <a:ext uri="{FF2B5EF4-FFF2-40B4-BE49-F238E27FC236}">
                <a16:creationId xmlns:a16="http://schemas.microsoft.com/office/drawing/2014/main" id="{7AE72872-D083-4FED-9EE3-9FE17A4F8CDF}"/>
              </a:ext>
            </a:extLst>
          </p:cNvPr>
          <p:cNvSpPr txBox="1"/>
          <p:nvPr/>
        </p:nvSpPr>
        <p:spPr>
          <a:xfrm>
            <a:off x="3533553" y="5134976"/>
            <a:ext cx="375684" cy="553998"/>
          </a:xfrm>
          <a:prstGeom prst="rect">
            <a:avLst/>
          </a:prstGeom>
          <a:solidFill>
            <a:schemeClr val="bg1"/>
          </a:solidFill>
          <a:ln>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000" b="0" i="0" u="none" strike="noStrike" kern="1200" cap="none" spc="0" normalizeH="0" baseline="0" noProof="0" dirty="0">
                <a:ln>
                  <a:noFill/>
                </a:ln>
                <a:solidFill>
                  <a:prstClr val="black"/>
                </a:solidFill>
                <a:effectLst/>
                <a:uLnTx/>
                <a:uFillTx/>
                <a:latin typeface="CMU Sans Serif"/>
                <a:ea typeface="+mn-ea"/>
                <a:cs typeface="+mn-cs"/>
              </a:rPr>
              <a:t>0</a:t>
            </a:r>
          </a:p>
        </p:txBody>
      </p:sp>
      <p:sp>
        <p:nvSpPr>
          <p:cNvPr id="22" name="TextBox 21">
            <a:extLst>
              <a:ext uri="{FF2B5EF4-FFF2-40B4-BE49-F238E27FC236}">
                <a16:creationId xmlns:a16="http://schemas.microsoft.com/office/drawing/2014/main" id="{740EEA31-62A6-4650-8236-75BB98A96D08}"/>
              </a:ext>
            </a:extLst>
          </p:cNvPr>
          <p:cNvSpPr txBox="1"/>
          <p:nvPr/>
        </p:nvSpPr>
        <p:spPr>
          <a:xfrm>
            <a:off x="8094923" y="5134976"/>
            <a:ext cx="375684" cy="553998"/>
          </a:xfrm>
          <a:prstGeom prst="rect">
            <a:avLst/>
          </a:prstGeom>
          <a:solidFill>
            <a:schemeClr val="bg1"/>
          </a:solidFill>
          <a:ln>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000" b="0" i="0" u="none" strike="noStrike" kern="1200" cap="none" spc="0" normalizeH="0" baseline="0" noProof="0" dirty="0">
                <a:ln>
                  <a:noFill/>
                </a:ln>
                <a:solidFill>
                  <a:prstClr val="black"/>
                </a:solidFill>
                <a:effectLst/>
                <a:uLnTx/>
                <a:uFillTx/>
                <a:latin typeface="CMU Sans Serif"/>
                <a:ea typeface="+mn-ea"/>
                <a:cs typeface="+mn-cs"/>
              </a:rPr>
              <a:t>1</a:t>
            </a:r>
          </a:p>
        </p:txBody>
      </p:sp>
      <p:pic>
        <p:nvPicPr>
          <p:cNvPr id="26" name="Picture 25" descr="Logo&#10;&#10;Description automatically generated">
            <a:extLst>
              <a:ext uri="{FF2B5EF4-FFF2-40B4-BE49-F238E27FC236}">
                <a16:creationId xmlns:a16="http://schemas.microsoft.com/office/drawing/2014/main" id="{3DC9B581-0683-4E0A-82A2-2026AC4C32B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25797" y="3979808"/>
            <a:ext cx="1933972" cy="1290716"/>
          </a:xfrm>
          <a:prstGeom prst="rect">
            <a:avLst/>
          </a:prstGeom>
        </p:spPr>
      </p:pic>
      <p:pic>
        <p:nvPicPr>
          <p:cNvPr id="28" name="Picture 27" descr="Icon&#10;&#10;Description automatically generated">
            <a:extLst>
              <a:ext uri="{FF2B5EF4-FFF2-40B4-BE49-F238E27FC236}">
                <a16:creationId xmlns:a16="http://schemas.microsoft.com/office/drawing/2014/main" id="{58C9B56E-44A2-4AF0-8F58-A744F020E191}"/>
              </a:ext>
            </a:extLst>
          </p:cNvPr>
          <p:cNvPicPr>
            <a:picLocks noChangeAspect="1"/>
          </p:cNvPicPr>
          <p:nvPr/>
        </p:nvPicPr>
        <p:blipFill rotWithShape="1">
          <a:blip r:embed="rId7">
            <a:extLst>
              <a:ext uri="{28A0092B-C50C-407E-A947-70E740481C1C}">
                <a14:useLocalDpi xmlns:a14="http://schemas.microsoft.com/office/drawing/2010/main" val="0"/>
              </a:ext>
            </a:extLst>
          </a:blip>
          <a:srcRect l="23199" t="24372" r="22661" b="24372"/>
          <a:stretch/>
        </p:blipFill>
        <p:spPr>
          <a:xfrm>
            <a:off x="5277305" y="3850091"/>
            <a:ext cx="1637389" cy="1550149"/>
          </a:xfrm>
          <a:prstGeom prst="rect">
            <a:avLst/>
          </a:prstGeom>
        </p:spPr>
      </p:pic>
      <p:pic>
        <p:nvPicPr>
          <p:cNvPr id="30" name="Picture 29" descr="A picture containing light, blur&#10;&#10;Description automatically generated">
            <a:extLst>
              <a:ext uri="{FF2B5EF4-FFF2-40B4-BE49-F238E27FC236}">
                <a16:creationId xmlns:a16="http://schemas.microsoft.com/office/drawing/2014/main" id="{8561FA12-1A76-4283-B901-7A439D9633C8}"/>
              </a:ext>
            </a:extLst>
          </p:cNvPr>
          <p:cNvPicPr>
            <a:picLocks noChangeAspect="1"/>
          </p:cNvPicPr>
          <p:nvPr/>
        </p:nvPicPr>
        <p:blipFill rotWithShape="1">
          <a:blip r:embed="rId8">
            <a:extLst>
              <a:ext uri="{28A0092B-C50C-407E-A947-70E740481C1C}">
                <a14:useLocalDpi xmlns:a14="http://schemas.microsoft.com/office/drawing/2010/main" val="0"/>
              </a:ext>
            </a:extLst>
          </a:blip>
          <a:srcRect t="12216" b="11558"/>
          <a:stretch/>
        </p:blipFill>
        <p:spPr>
          <a:xfrm>
            <a:off x="9052803" y="3981061"/>
            <a:ext cx="2255505" cy="1289463"/>
          </a:xfrm>
          <a:prstGeom prst="rect">
            <a:avLst/>
          </a:prstGeom>
        </p:spPr>
      </p:pic>
      <p:sp>
        <p:nvSpPr>
          <p:cNvPr id="31" name="TextBox 30">
            <a:extLst>
              <a:ext uri="{FF2B5EF4-FFF2-40B4-BE49-F238E27FC236}">
                <a16:creationId xmlns:a16="http://schemas.microsoft.com/office/drawing/2014/main" id="{5CFC941C-5D91-48E2-A4CE-62F22C085AA1}"/>
              </a:ext>
            </a:extLst>
          </p:cNvPr>
          <p:cNvSpPr txBox="1"/>
          <p:nvPr/>
        </p:nvSpPr>
        <p:spPr>
          <a:xfrm>
            <a:off x="0" y="5411975"/>
            <a:ext cx="3721395" cy="55399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000" b="0" i="0" u="none" strike="noStrike" kern="1200" cap="none" spc="0" normalizeH="0" baseline="0" noProof="0" dirty="0">
                <a:ln>
                  <a:noFill/>
                </a:ln>
                <a:solidFill>
                  <a:srgbClr val="FF0000"/>
                </a:solidFill>
                <a:effectLst/>
                <a:uLnTx/>
                <a:uFillTx/>
                <a:latin typeface="CMU Sans Serif"/>
                <a:ea typeface="+mn-ea"/>
                <a:cs typeface="+mn-cs"/>
              </a:rPr>
              <a:t>Hard constraint: RH&gt;0</a:t>
            </a:r>
          </a:p>
        </p:txBody>
      </p:sp>
      <p:sp>
        <p:nvSpPr>
          <p:cNvPr id="32" name="TextBox 31">
            <a:extLst>
              <a:ext uri="{FF2B5EF4-FFF2-40B4-BE49-F238E27FC236}">
                <a16:creationId xmlns:a16="http://schemas.microsoft.com/office/drawing/2014/main" id="{4D5DEA4E-D8E9-4AE5-A13C-E31623F66572}"/>
              </a:ext>
            </a:extLst>
          </p:cNvPr>
          <p:cNvSpPr txBox="1"/>
          <p:nvPr/>
        </p:nvSpPr>
        <p:spPr>
          <a:xfrm>
            <a:off x="8470605" y="5415642"/>
            <a:ext cx="3721395" cy="55399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000" b="0" i="0" u="none" strike="noStrike" kern="1200" cap="none" spc="0" normalizeH="0" baseline="0" noProof="0" dirty="0">
                <a:ln>
                  <a:noFill/>
                </a:ln>
                <a:solidFill>
                  <a:prstClr val="white">
                    <a:lumMod val="50000"/>
                  </a:prstClr>
                </a:solidFill>
                <a:effectLst/>
                <a:uLnTx/>
                <a:uFillTx/>
                <a:latin typeface="CMU Sans Serif"/>
                <a:ea typeface="+mn-ea"/>
                <a:cs typeface="+mn-cs"/>
              </a:rPr>
              <a:t>Soft constraint: RH</a:t>
            </a:r>
            <a:r>
              <a:rPr kumimoji="0" lang="en-US" sz="3000" b="0" i="0" u="none" strike="noStrike" kern="1200" cap="none" spc="0" normalizeH="0" baseline="0" noProof="0" dirty="0">
                <a:ln>
                  <a:noFill/>
                </a:ln>
                <a:solidFill>
                  <a:prstClr val="white">
                    <a:lumMod val="50000"/>
                  </a:prstClr>
                </a:solidFill>
                <a:effectLst/>
                <a:uLnTx/>
                <a:uFillTx/>
                <a:latin typeface="CMU Sans Serif"/>
                <a:ea typeface="+mn-ea"/>
                <a:cs typeface="Times New Roman" panose="02020603050405020304" pitchFamily="18" charset="0"/>
              </a:rPr>
              <a:t>→1</a:t>
            </a:r>
          </a:p>
        </p:txBody>
      </p:sp>
      <p:sp>
        <p:nvSpPr>
          <p:cNvPr id="33" name="TextBox 32">
            <a:extLst>
              <a:ext uri="{FF2B5EF4-FFF2-40B4-BE49-F238E27FC236}">
                <a16:creationId xmlns:a16="http://schemas.microsoft.com/office/drawing/2014/main" id="{968E989C-64B1-41DF-BF6E-01BE4EAF691E}"/>
              </a:ext>
            </a:extLst>
          </p:cNvPr>
          <p:cNvSpPr txBox="1"/>
          <p:nvPr/>
        </p:nvSpPr>
        <p:spPr>
          <a:xfrm>
            <a:off x="0" y="5916472"/>
            <a:ext cx="3721395" cy="1015663"/>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000" b="0" i="0" u="none" strike="noStrike" kern="1200" cap="none" spc="0" normalizeH="0" baseline="0" noProof="0" dirty="0">
                <a:ln>
                  <a:noFill/>
                </a:ln>
                <a:solidFill>
                  <a:prstClr val="black"/>
                </a:solidFill>
                <a:effectLst/>
                <a:uLnTx/>
                <a:uFillTx/>
                <a:latin typeface="CMU Sans Serif"/>
                <a:ea typeface="+mn-ea"/>
                <a:cs typeface="+mn-cs"/>
              </a:rPr>
              <a:t>Activation function output domain = </a:t>
            </a:r>
          </a:p>
        </p:txBody>
      </p:sp>
      <p:pic>
        <p:nvPicPr>
          <p:cNvPr id="35" name="Picture 34" descr="\documentclass{article}&#10;\usepackage{amsmath,amssymb}&#10;\pagestyle{empty}&#10;\begin{document}&#10;&#10;&#10;$\mathbb{R}_{+}$&#10;&#10;\end{document}" title="IguanaTex Bitmap Display">
            <a:extLst>
              <a:ext uri="{FF2B5EF4-FFF2-40B4-BE49-F238E27FC236}">
                <a16:creationId xmlns:a16="http://schemas.microsoft.com/office/drawing/2014/main" id="{5677A6DD-1FD3-4B32-98B3-36B1AB669308}"/>
              </a:ext>
            </a:extLst>
          </p:cNvPr>
          <p:cNvPicPr>
            <a:picLocks noChangeAspect="1"/>
          </p:cNvPicPr>
          <p:nvPr>
            <p:custDataLst>
              <p:tags r:id="rId2"/>
            </p:custDataLst>
          </p:nvPr>
        </p:nvPicPr>
        <p:blipFill>
          <a:blip r:embed="rId9">
            <a:extLst>
              <a:ext uri="{28A0092B-C50C-407E-A947-70E740481C1C}">
                <a14:useLocalDpi xmlns:a14="http://schemas.microsoft.com/office/drawing/2010/main" val="0"/>
              </a:ext>
            </a:extLst>
          </a:blip>
          <a:stretch>
            <a:fillRect/>
          </a:stretch>
        </p:blipFill>
        <p:spPr>
          <a:xfrm>
            <a:off x="2759769" y="6470469"/>
            <a:ext cx="521475" cy="376347"/>
          </a:xfrm>
          <a:prstGeom prst="rect">
            <a:avLst/>
          </a:prstGeom>
        </p:spPr>
      </p:pic>
      <p:sp>
        <p:nvSpPr>
          <p:cNvPr id="39" name="TextBox 38">
            <a:extLst>
              <a:ext uri="{FF2B5EF4-FFF2-40B4-BE49-F238E27FC236}">
                <a16:creationId xmlns:a16="http://schemas.microsoft.com/office/drawing/2014/main" id="{FF418240-FAB0-4051-AE9C-AF8DF030A09D}"/>
              </a:ext>
            </a:extLst>
          </p:cNvPr>
          <p:cNvSpPr txBox="1"/>
          <p:nvPr/>
        </p:nvSpPr>
        <p:spPr>
          <a:xfrm>
            <a:off x="8459973" y="6105195"/>
            <a:ext cx="3732027" cy="553998"/>
          </a:xfrm>
          <a:prstGeom prst="rect">
            <a:avLst/>
          </a:prstGeom>
          <a:noFill/>
        </p:spPr>
        <p:txBody>
          <a:bodyPr wrap="square">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3000" b="0" i="0" u="none" strike="noStrike" kern="1200" cap="none" spc="0" normalizeH="0" baseline="0" noProof="0" dirty="0">
                <a:ln>
                  <a:noFill/>
                </a:ln>
                <a:solidFill>
                  <a:prstClr val="black"/>
                </a:solidFill>
                <a:effectLst/>
                <a:uLnTx/>
                <a:uFillTx/>
                <a:latin typeface="CMU Sans Serif"/>
                <a:ea typeface="+mn-ea"/>
                <a:cs typeface="+mn-cs"/>
              </a:rPr>
              <a:t>Minimize </a:t>
            </a:r>
            <a:r>
              <a:rPr kumimoji="0" lang="en-US" sz="3000" b="0" i="0" u="none" strike="noStrike" kern="1200" cap="none" spc="0" normalizeH="0" baseline="0" noProof="0" dirty="0" err="1">
                <a:ln>
                  <a:noFill/>
                </a:ln>
                <a:solidFill>
                  <a:prstClr val="black"/>
                </a:solidFill>
                <a:effectLst/>
                <a:uLnTx/>
                <a:uFillTx/>
                <a:latin typeface="CMU Sans Serif"/>
                <a:ea typeface="+mn-ea"/>
                <a:cs typeface="+mn-cs"/>
              </a:rPr>
              <a:t>ReLU</a:t>
            </a:r>
            <a:r>
              <a:rPr kumimoji="0" lang="en-US" sz="3000" b="0" i="0" u="none" strike="noStrike" kern="1200" cap="none" spc="0" normalizeH="0" baseline="0" noProof="0" dirty="0">
                <a:ln>
                  <a:noFill/>
                </a:ln>
                <a:solidFill>
                  <a:prstClr val="black"/>
                </a:solidFill>
                <a:effectLst/>
                <a:uLnTx/>
                <a:uFillTx/>
                <a:latin typeface="CMU Sans Serif"/>
                <a:ea typeface="+mn-ea"/>
                <a:cs typeface="+mn-cs"/>
              </a:rPr>
              <a:t>( RH-1 )</a:t>
            </a:r>
          </a:p>
        </p:txBody>
      </p:sp>
      <p:sp>
        <p:nvSpPr>
          <p:cNvPr id="40" name="TextBox 39">
            <a:extLst>
              <a:ext uri="{FF2B5EF4-FFF2-40B4-BE49-F238E27FC236}">
                <a16:creationId xmlns:a16="http://schemas.microsoft.com/office/drawing/2014/main" id="{9D9857D4-E48E-4D8F-99DD-F7CA55F7791E}"/>
              </a:ext>
            </a:extLst>
          </p:cNvPr>
          <p:cNvSpPr txBox="1"/>
          <p:nvPr/>
        </p:nvSpPr>
        <p:spPr>
          <a:xfrm>
            <a:off x="3909237" y="5969930"/>
            <a:ext cx="4185686" cy="553998"/>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000" b="0" i="0" u="none" strike="noStrike" kern="1200" cap="none" spc="0" normalizeH="0" baseline="0" noProof="0" dirty="0">
                <a:ln>
                  <a:noFill/>
                </a:ln>
                <a:solidFill>
                  <a:prstClr val="black"/>
                </a:solidFill>
                <a:effectLst/>
                <a:uLnTx/>
                <a:uFillTx/>
                <a:latin typeface="CMU Sans Serif"/>
                <a:ea typeface="+mn-ea"/>
                <a:cs typeface="+mn-cs"/>
              </a:rPr>
              <a:t>Physically-plausible range</a:t>
            </a:r>
          </a:p>
        </p:txBody>
      </p:sp>
    </p:spTree>
    <p:extLst>
      <p:ext uri="{BB962C8B-B14F-4D97-AF65-F5344CB8AC3E}">
        <p14:creationId xmlns:p14="http://schemas.microsoft.com/office/powerpoint/2010/main" val="121139055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500"/>
                                        <p:tgtEl>
                                          <p:spTgt spid="2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2"/>
                                        </p:tgtEl>
                                        <p:attrNameLst>
                                          <p:attrName>style.visibility</p:attrName>
                                        </p:attrNameLst>
                                      </p:cBhvr>
                                      <p:to>
                                        <p:strVal val="visible"/>
                                      </p:to>
                                    </p:set>
                                    <p:animEffect transition="in" filter="fade">
                                      <p:cBhvr>
                                        <p:cTn id="18" dur="500"/>
                                        <p:tgtEl>
                                          <p:spTgt spid="22"/>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fade">
                                      <p:cBhvr>
                                        <p:cTn id="21" dur="500"/>
                                        <p:tgtEl>
                                          <p:spTgt spid="20"/>
                                        </p:tgtEl>
                                      </p:cBhvr>
                                    </p:animEffect>
                                  </p:childTnLst>
                                </p:cTn>
                              </p:par>
                              <p:par>
                                <p:cTn id="22" presetID="10" presetClass="entr" presetSubtype="0" fill="hold" nodeType="with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fade">
                                      <p:cBhvr>
                                        <p:cTn id="24" dur="500"/>
                                        <p:tgtEl>
                                          <p:spTgt spid="18"/>
                                        </p:tgtEl>
                                      </p:cBhvr>
                                    </p:animEffect>
                                  </p:childTnLst>
                                </p:cTn>
                              </p:par>
                              <p:par>
                                <p:cTn id="25" presetID="10" presetClass="entr" presetSubtype="0" fill="hold" nodeType="withEffect">
                                  <p:stCondLst>
                                    <p:cond delay="0"/>
                                  </p:stCondLst>
                                  <p:childTnLst>
                                    <p:set>
                                      <p:cBhvr>
                                        <p:cTn id="26" dur="1" fill="hold">
                                          <p:stCondLst>
                                            <p:cond delay="0"/>
                                          </p:stCondLst>
                                        </p:cTn>
                                        <p:tgtEl>
                                          <p:spTgt spid="28"/>
                                        </p:tgtEl>
                                        <p:attrNameLst>
                                          <p:attrName>style.visibility</p:attrName>
                                        </p:attrNameLst>
                                      </p:cBhvr>
                                      <p:to>
                                        <p:strVal val="visible"/>
                                      </p:to>
                                    </p:set>
                                    <p:animEffect transition="in" filter="fade">
                                      <p:cBhvr>
                                        <p:cTn id="27" dur="500"/>
                                        <p:tgtEl>
                                          <p:spTgt spid="28"/>
                                        </p:tgtEl>
                                      </p:cBhvr>
                                    </p:animEffect>
                                  </p:childTnLst>
                                </p:cTn>
                              </p:par>
                              <p:par>
                                <p:cTn id="28" presetID="10" presetClass="entr" presetSubtype="0" fill="hold" nodeType="withEffect">
                                  <p:stCondLst>
                                    <p:cond delay="0"/>
                                  </p:stCondLst>
                                  <p:childTnLst>
                                    <p:set>
                                      <p:cBhvr>
                                        <p:cTn id="29" dur="1" fill="hold">
                                          <p:stCondLst>
                                            <p:cond delay="0"/>
                                          </p:stCondLst>
                                        </p:cTn>
                                        <p:tgtEl>
                                          <p:spTgt spid="19"/>
                                        </p:tgtEl>
                                        <p:attrNameLst>
                                          <p:attrName>style.visibility</p:attrName>
                                        </p:attrNameLst>
                                      </p:cBhvr>
                                      <p:to>
                                        <p:strVal val="visible"/>
                                      </p:to>
                                    </p:set>
                                    <p:animEffect transition="in" filter="fade">
                                      <p:cBhvr>
                                        <p:cTn id="30" dur="500"/>
                                        <p:tgtEl>
                                          <p:spTgt spid="19"/>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40"/>
                                        </p:tgtEl>
                                        <p:attrNameLst>
                                          <p:attrName>style.visibility</p:attrName>
                                        </p:attrNameLst>
                                      </p:cBhvr>
                                      <p:to>
                                        <p:strVal val="visible"/>
                                      </p:to>
                                    </p:set>
                                    <p:animEffect transition="in" filter="fade">
                                      <p:cBhvr>
                                        <p:cTn id="33" dur="500"/>
                                        <p:tgtEl>
                                          <p:spTgt spid="40"/>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26"/>
                                        </p:tgtEl>
                                        <p:attrNameLst>
                                          <p:attrName>style.visibility</p:attrName>
                                        </p:attrNameLst>
                                      </p:cBhvr>
                                      <p:to>
                                        <p:strVal val="visible"/>
                                      </p:to>
                                    </p:set>
                                    <p:animEffect transition="in" filter="fade">
                                      <p:cBhvr>
                                        <p:cTn id="38" dur="500"/>
                                        <p:tgtEl>
                                          <p:spTgt spid="26"/>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30"/>
                                        </p:tgtEl>
                                        <p:attrNameLst>
                                          <p:attrName>style.visibility</p:attrName>
                                        </p:attrNameLst>
                                      </p:cBhvr>
                                      <p:to>
                                        <p:strVal val="visible"/>
                                      </p:to>
                                    </p:set>
                                    <p:animEffect transition="in" filter="fade">
                                      <p:cBhvr>
                                        <p:cTn id="43" dur="500"/>
                                        <p:tgtEl>
                                          <p:spTgt spid="30"/>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41"/>
                                        </p:tgtEl>
                                        <p:attrNameLst>
                                          <p:attrName>style.visibility</p:attrName>
                                        </p:attrNameLst>
                                      </p:cBhvr>
                                      <p:to>
                                        <p:strVal val="visible"/>
                                      </p:to>
                                    </p:set>
                                    <p:animEffect transition="in" filter="fade">
                                      <p:cBhvr>
                                        <p:cTn id="48" dur="500"/>
                                        <p:tgtEl>
                                          <p:spTgt spid="41"/>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31"/>
                                        </p:tgtEl>
                                        <p:attrNameLst>
                                          <p:attrName>style.visibility</p:attrName>
                                        </p:attrNameLst>
                                      </p:cBhvr>
                                      <p:to>
                                        <p:strVal val="visible"/>
                                      </p:to>
                                    </p:set>
                                    <p:animEffect transition="in" filter="fade">
                                      <p:cBhvr>
                                        <p:cTn id="51" dur="500"/>
                                        <p:tgtEl>
                                          <p:spTgt spid="31"/>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33"/>
                                        </p:tgtEl>
                                        <p:attrNameLst>
                                          <p:attrName>style.visibility</p:attrName>
                                        </p:attrNameLst>
                                      </p:cBhvr>
                                      <p:to>
                                        <p:strVal val="visible"/>
                                      </p:to>
                                    </p:set>
                                    <p:animEffect transition="in" filter="fade">
                                      <p:cBhvr>
                                        <p:cTn id="54" dur="500"/>
                                        <p:tgtEl>
                                          <p:spTgt spid="33"/>
                                        </p:tgtEl>
                                      </p:cBhvr>
                                    </p:animEffect>
                                  </p:childTnLst>
                                </p:cTn>
                              </p:par>
                              <p:par>
                                <p:cTn id="55" presetID="10" presetClass="entr" presetSubtype="0" fill="hold" nodeType="withEffect">
                                  <p:stCondLst>
                                    <p:cond delay="0"/>
                                  </p:stCondLst>
                                  <p:childTnLst>
                                    <p:set>
                                      <p:cBhvr>
                                        <p:cTn id="56" dur="1" fill="hold">
                                          <p:stCondLst>
                                            <p:cond delay="0"/>
                                          </p:stCondLst>
                                        </p:cTn>
                                        <p:tgtEl>
                                          <p:spTgt spid="35"/>
                                        </p:tgtEl>
                                        <p:attrNameLst>
                                          <p:attrName>style.visibility</p:attrName>
                                        </p:attrNameLst>
                                      </p:cBhvr>
                                      <p:to>
                                        <p:strVal val="visible"/>
                                      </p:to>
                                    </p:set>
                                    <p:animEffect transition="in" filter="fade">
                                      <p:cBhvr>
                                        <p:cTn id="57" dur="500"/>
                                        <p:tgtEl>
                                          <p:spTgt spid="35"/>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42"/>
                                        </p:tgtEl>
                                        <p:attrNameLst>
                                          <p:attrName>style.visibility</p:attrName>
                                        </p:attrNameLst>
                                      </p:cBhvr>
                                      <p:to>
                                        <p:strVal val="visible"/>
                                      </p:to>
                                    </p:set>
                                    <p:animEffect transition="in" filter="fade">
                                      <p:cBhvr>
                                        <p:cTn id="62" dur="500"/>
                                        <p:tgtEl>
                                          <p:spTgt spid="42"/>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32"/>
                                        </p:tgtEl>
                                        <p:attrNameLst>
                                          <p:attrName>style.visibility</p:attrName>
                                        </p:attrNameLst>
                                      </p:cBhvr>
                                      <p:to>
                                        <p:strVal val="visible"/>
                                      </p:to>
                                    </p:set>
                                    <p:animEffect transition="in" filter="fade">
                                      <p:cBhvr>
                                        <p:cTn id="65" dur="500"/>
                                        <p:tgtEl>
                                          <p:spTgt spid="32"/>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39"/>
                                        </p:tgtEl>
                                        <p:attrNameLst>
                                          <p:attrName>style.visibility</p:attrName>
                                        </p:attrNameLst>
                                      </p:cBhvr>
                                      <p:to>
                                        <p:strVal val="visible"/>
                                      </p:to>
                                    </p:set>
                                    <p:animEffect transition="in" filter="fade">
                                      <p:cBhvr>
                                        <p:cTn id="68"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animBg="1"/>
      <p:bldP spid="22" grpId="0" animBg="1"/>
      <p:bldP spid="31" grpId="0"/>
      <p:bldP spid="32" grpId="0"/>
      <p:bldP spid="33" grpId="0"/>
      <p:bldP spid="39" grpId="0"/>
      <p:bldP spid="4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32">
            <a:extLst>
              <a:ext uri="{FF2B5EF4-FFF2-40B4-BE49-F238E27FC236}">
                <a16:creationId xmlns:a16="http://schemas.microsoft.com/office/drawing/2014/main" id="{D013A5C2-93F1-4180-B3FF-D9F10C41F0FA}"/>
              </a:ext>
            </a:extLst>
          </p:cNvPr>
          <p:cNvPicPr>
            <a:picLocks noChangeAspect="1"/>
          </p:cNvPicPr>
          <p:nvPr/>
        </p:nvPicPr>
        <p:blipFill>
          <a:blip r:embed="rId5"/>
          <a:stretch>
            <a:fillRect/>
          </a:stretch>
        </p:blipFill>
        <p:spPr>
          <a:xfrm>
            <a:off x="7773301" y="2093757"/>
            <a:ext cx="4414883" cy="4409112"/>
          </a:xfrm>
          <a:prstGeom prst="rect">
            <a:avLst/>
          </a:prstGeom>
        </p:spPr>
      </p:pic>
      <p:sp>
        <p:nvSpPr>
          <p:cNvPr id="2" name="Title 1">
            <a:extLst>
              <a:ext uri="{FF2B5EF4-FFF2-40B4-BE49-F238E27FC236}">
                <a16:creationId xmlns:a16="http://schemas.microsoft.com/office/drawing/2014/main" id="{198583F9-F2E5-4647-9DC6-EBE85A0F39BE}"/>
              </a:ext>
            </a:extLst>
          </p:cNvPr>
          <p:cNvSpPr>
            <a:spLocks noGrp="1"/>
          </p:cNvSpPr>
          <p:nvPr>
            <p:ph type="title"/>
          </p:nvPr>
        </p:nvSpPr>
        <p:spPr>
          <a:xfrm>
            <a:off x="-2" y="1042633"/>
            <a:ext cx="12192000" cy="786168"/>
          </a:xfrm>
        </p:spPr>
        <p:txBody>
          <a:bodyPr>
            <a:normAutofit/>
          </a:bodyPr>
          <a:lstStyle/>
          <a:p>
            <a:r>
              <a:rPr lang="en-US" sz="4000" dirty="0">
                <a:solidFill>
                  <a:srgbClr val="FF0000"/>
                </a:solidFill>
              </a:rPr>
              <a:t>(Hard constraint)</a:t>
            </a:r>
            <a:r>
              <a:rPr lang="en-US" sz="4000" dirty="0"/>
              <a:t> Physics-constrained architecture</a:t>
            </a:r>
          </a:p>
        </p:txBody>
      </p:sp>
      <p:sp>
        <p:nvSpPr>
          <p:cNvPr id="3" name="Slide Number Placeholder 2">
            <a:extLst>
              <a:ext uri="{FF2B5EF4-FFF2-40B4-BE49-F238E27FC236}">
                <a16:creationId xmlns:a16="http://schemas.microsoft.com/office/drawing/2014/main" id="{9DC354A6-18FC-4B83-BED9-DADF12653B84}"/>
              </a:ext>
            </a:extLst>
          </p:cNvPr>
          <p:cNvSpPr>
            <a:spLocks noGrp="1"/>
          </p:cNvSpPr>
          <p:nvPr>
            <p:ph type="sldNum" sz="quarter" idx="12"/>
          </p:nvPr>
        </p:nvSpPr>
        <p:spPr/>
        <p:txBody>
          <a:bodyPr/>
          <a:lstStyle/>
          <a:p>
            <a:fld id="{A5686A01-FA10-4E06-92C7-92734750F4C6}" type="slidenum">
              <a:rPr lang="en-US" smtClean="0"/>
              <a:t>13</a:t>
            </a:fld>
            <a:endParaRPr lang="en-US"/>
          </a:p>
        </p:txBody>
      </p:sp>
      <p:sp>
        <p:nvSpPr>
          <p:cNvPr id="4" name="TextBox 3">
            <a:extLst>
              <a:ext uri="{FF2B5EF4-FFF2-40B4-BE49-F238E27FC236}">
                <a16:creationId xmlns:a16="http://schemas.microsoft.com/office/drawing/2014/main" id="{1E91585D-23FE-438D-AC56-D8B05A95CE21}"/>
              </a:ext>
            </a:extLst>
          </p:cNvPr>
          <p:cNvSpPr txBox="1"/>
          <p:nvPr/>
        </p:nvSpPr>
        <p:spPr>
          <a:xfrm>
            <a:off x="-3816" y="1816758"/>
            <a:ext cx="12192000" cy="553998"/>
          </a:xfrm>
          <a:prstGeom prst="rect">
            <a:avLst/>
          </a:prstGeom>
          <a:noFill/>
        </p:spPr>
        <p:txBody>
          <a:bodyPr wrap="square" rtlCol="0">
            <a:spAutoFit/>
          </a:bodyPr>
          <a:lstStyle/>
          <a:p>
            <a:pPr marL="342900" indent="-342900" algn="l">
              <a:buFont typeface="Arial" panose="020B0604020202020204" pitchFamily="34" charset="0"/>
              <a:buChar char="•"/>
            </a:pPr>
            <a:r>
              <a:rPr lang="en-US" sz="3000" dirty="0"/>
              <a:t>Encode </a:t>
            </a:r>
            <a:r>
              <a:rPr lang="en-US" sz="3000" dirty="0">
                <a:solidFill>
                  <a:srgbClr val="0000FF"/>
                </a:solidFill>
              </a:rPr>
              <a:t>invariance</a:t>
            </a:r>
            <a:r>
              <a:rPr lang="en-US" sz="3000" dirty="0"/>
              <a:t> or </a:t>
            </a:r>
            <a:r>
              <a:rPr lang="en-US" sz="3000" dirty="0">
                <a:solidFill>
                  <a:srgbClr val="FF8000"/>
                </a:solidFill>
              </a:rPr>
              <a:t>equivariance</a:t>
            </a:r>
            <a:r>
              <a:rPr lang="en-US" sz="3000" dirty="0"/>
              <a:t> in architecture</a:t>
            </a:r>
          </a:p>
        </p:txBody>
      </p:sp>
      <p:sp>
        <p:nvSpPr>
          <p:cNvPr id="13" name="Rectangle 12">
            <a:extLst>
              <a:ext uri="{FF2B5EF4-FFF2-40B4-BE49-F238E27FC236}">
                <a16:creationId xmlns:a16="http://schemas.microsoft.com/office/drawing/2014/main" id="{E19C9A3A-A393-4A46-807A-90F72DEECEB1}"/>
              </a:ext>
            </a:extLst>
          </p:cNvPr>
          <p:cNvSpPr/>
          <p:nvPr/>
        </p:nvSpPr>
        <p:spPr>
          <a:xfrm>
            <a:off x="-3816" y="6488668"/>
            <a:ext cx="12192000" cy="369332"/>
          </a:xfrm>
          <a:prstGeom prst="rect">
            <a:avLst/>
          </a:prstGeom>
        </p:spPr>
        <p:txBody>
          <a:bodyPr wrap="square">
            <a:spAutoFit/>
          </a:bodyPr>
          <a:lstStyle/>
          <a:p>
            <a:pPr algn="r"/>
            <a:r>
              <a:rPr lang="de-DE" i="1" u="sng" dirty="0">
                <a:solidFill>
                  <a:srgbClr val="000000"/>
                </a:solidFill>
              </a:rPr>
              <a:t>See:</a:t>
            </a:r>
            <a:r>
              <a:rPr lang="de-DE" i="1" dirty="0">
                <a:solidFill>
                  <a:srgbClr val="000000"/>
                </a:solidFill>
              </a:rPr>
              <a:t> Wang et al. (2020), </a:t>
            </a:r>
            <a:r>
              <a:rPr lang="de-DE" i="1" u="sng" dirty="0">
                <a:solidFill>
                  <a:srgbClr val="000000"/>
                </a:solidFill>
              </a:rPr>
              <a:t>Image </a:t>
            </a:r>
            <a:r>
              <a:rPr lang="de-DE" i="1" u="sng" dirty="0" err="1">
                <a:solidFill>
                  <a:srgbClr val="000000"/>
                </a:solidFill>
              </a:rPr>
              <a:t>adapted</a:t>
            </a:r>
            <a:r>
              <a:rPr lang="de-DE" i="1" u="sng" dirty="0">
                <a:solidFill>
                  <a:srgbClr val="000000"/>
                </a:solidFill>
              </a:rPr>
              <a:t> </a:t>
            </a:r>
            <a:r>
              <a:rPr lang="de-DE" i="1" u="sng" dirty="0" err="1">
                <a:solidFill>
                  <a:srgbClr val="000000"/>
                </a:solidFill>
              </a:rPr>
              <a:t>from</a:t>
            </a:r>
            <a:r>
              <a:rPr lang="de-DE" i="1" dirty="0">
                <a:solidFill>
                  <a:srgbClr val="000000"/>
                </a:solidFill>
              </a:rPr>
              <a:t>: </a:t>
            </a:r>
            <a:r>
              <a:rPr lang="de-DE" i="1" dirty="0" err="1">
                <a:solidFill>
                  <a:srgbClr val="000000"/>
                </a:solidFill>
              </a:rPr>
              <a:t>Kobby</a:t>
            </a:r>
            <a:r>
              <a:rPr lang="de-DE" i="1" dirty="0">
                <a:solidFill>
                  <a:srgbClr val="000000"/>
                </a:solidFill>
              </a:rPr>
              <a:t> </a:t>
            </a:r>
            <a:r>
              <a:rPr lang="de-DE" i="1" dirty="0" err="1">
                <a:solidFill>
                  <a:srgbClr val="000000"/>
                </a:solidFill>
              </a:rPr>
              <a:t>Panford-Quainoo</a:t>
            </a:r>
            <a:r>
              <a:rPr lang="de-DE" i="1" dirty="0">
                <a:solidFill>
                  <a:srgbClr val="000000"/>
                </a:solidFill>
              </a:rPr>
              <a:t> (2021)</a:t>
            </a:r>
            <a:endParaRPr lang="en-US" i="1" dirty="0"/>
          </a:p>
        </p:txBody>
      </p:sp>
      <p:pic>
        <p:nvPicPr>
          <p:cNvPr id="16" name="Picture 15" descr="Graphical user interface, text, application, chat or text message&#10;&#10;Description automatically generated">
            <a:extLst>
              <a:ext uri="{FF2B5EF4-FFF2-40B4-BE49-F238E27FC236}">
                <a16:creationId xmlns:a16="http://schemas.microsoft.com/office/drawing/2014/main" id="{7BB343D7-04A4-4585-8DD4-F6CDE986F8B1}"/>
              </a:ext>
            </a:extLst>
          </p:cNvPr>
          <p:cNvPicPr>
            <a:picLocks noChangeAspect="1"/>
          </p:cNvPicPr>
          <p:nvPr/>
        </p:nvPicPr>
        <p:blipFill rotWithShape="1">
          <a:blip r:embed="rId6">
            <a:extLst>
              <a:ext uri="{28A0092B-C50C-407E-A947-70E740481C1C}">
                <a14:useLocalDpi xmlns:a14="http://schemas.microsoft.com/office/drawing/2010/main" val="0"/>
              </a:ext>
            </a:extLst>
          </a:blip>
          <a:srcRect l="881" t="18007" r="64508" b="13188"/>
          <a:stretch/>
        </p:blipFill>
        <p:spPr>
          <a:xfrm>
            <a:off x="3301094" y="2636603"/>
            <a:ext cx="2791090" cy="2379227"/>
          </a:xfrm>
          <a:prstGeom prst="rect">
            <a:avLst/>
          </a:prstGeom>
        </p:spPr>
      </p:pic>
      <p:pic>
        <p:nvPicPr>
          <p:cNvPr id="17" name="Picture 16" descr="Graphical user interface, text, application, chat or text message&#10;&#10;Description automatically generated">
            <a:extLst>
              <a:ext uri="{FF2B5EF4-FFF2-40B4-BE49-F238E27FC236}">
                <a16:creationId xmlns:a16="http://schemas.microsoft.com/office/drawing/2014/main" id="{A3BFC219-381E-40D7-83ED-A4EC100C18BE}"/>
              </a:ext>
            </a:extLst>
          </p:cNvPr>
          <p:cNvPicPr>
            <a:picLocks noChangeAspect="1"/>
          </p:cNvPicPr>
          <p:nvPr/>
        </p:nvPicPr>
        <p:blipFill rotWithShape="1">
          <a:blip r:embed="rId6">
            <a:extLst>
              <a:ext uri="{28A0092B-C50C-407E-A947-70E740481C1C}">
                <a14:useLocalDpi xmlns:a14="http://schemas.microsoft.com/office/drawing/2010/main" val="0"/>
              </a:ext>
            </a:extLst>
          </a:blip>
          <a:srcRect l="65011" t="15709" b="11719"/>
          <a:stretch/>
        </p:blipFill>
        <p:spPr>
          <a:xfrm>
            <a:off x="0" y="2506309"/>
            <a:ext cx="2821570" cy="2509521"/>
          </a:xfrm>
          <a:prstGeom prst="rect">
            <a:avLst/>
          </a:prstGeom>
        </p:spPr>
      </p:pic>
      <p:cxnSp>
        <p:nvCxnSpPr>
          <p:cNvPr id="19" name="Straight Arrow Connector 18">
            <a:extLst>
              <a:ext uri="{FF2B5EF4-FFF2-40B4-BE49-F238E27FC236}">
                <a16:creationId xmlns:a16="http://schemas.microsoft.com/office/drawing/2014/main" id="{8EAE4D2D-85C2-4CD9-8EDE-0FD499511585}"/>
              </a:ext>
            </a:extLst>
          </p:cNvPr>
          <p:cNvCxnSpPr>
            <a:cxnSpLocks/>
          </p:cNvCxnSpPr>
          <p:nvPr/>
        </p:nvCxnSpPr>
        <p:spPr>
          <a:xfrm>
            <a:off x="1971040" y="2296160"/>
            <a:ext cx="0" cy="306766"/>
          </a:xfrm>
          <a:prstGeom prst="straightConnector1">
            <a:avLst/>
          </a:prstGeom>
          <a:ln w="28575">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BFEA7B31-4C29-4D52-B4D7-9E57EB5AB749}"/>
              </a:ext>
            </a:extLst>
          </p:cNvPr>
          <p:cNvCxnSpPr>
            <a:cxnSpLocks/>
          </p:cNvCxnSpPr>
          <p:nvPr/>
        </p:nvCxnSpPr>
        <p:spPr>
          <a:xfrm>
            <a:off x="5303520" y="2352926"/>
            <a:ext cx="0" cy="306766"/>
          </a:xfrm>
          <a:prstGeom prst="straightConnector1">
            <a:avLst/>
          </a:prstGeom>
          <a:ln w="28575">
            <a:solidFill>
              <a:srgbClr val="FF8000"/>
            </a:solidFill>
            <a:tailEnd type="triangle"/>
          </a:ln>
        </p:spPr>
        <p:style>
          <a:lnRef idx="1">
            <a:schemeClr val="accent1"/>
          </a:lnRef>
          <a:fillRef idx="0">
            <a:schemeClr val="accent1"/>
          </a:fillRef>
          <a:effectRef idx="0">
            <a:schemeClr val="accent1"/>
          </a:effectRef>
          <a:fontRef idx="minor">
            <a:schemeClr val="tx1"/>
          </a:fontRef>
        </p:style>
      </p:cxnSp>
      <p:pic>
        <p:nvPicPr>
          <p:cNvPr id="6" name="Picture 5" descr="\documentclass{article}&#10;\usepackage{amsmath,xcolor}&#10;\pagestyle{empty}&#10;\begin{document}&#10;&#10;&#10;$\textcolor{blue}{f\left[g\left(x\right)\right]=f\left(x\right)}$&#10;&#10;\end{document}" title="IguanaTex Bitmap Display">
            <a:extLst>
              <a:ext uri="{FF2B5EF4-FFF2-40B4-BE49-F238E27FC236}">
                <a16:creationId xmlns:a16="http://schemas.microsoft.com/office/drawing/2014/main" id="{991270DE-FED8-C16F-978C-B7FB98EF8CFE}"/>
              </a:ext>
            </a:extLst>
          </p:cNvPr>
          <p:cNvPicPr>
            <a:picLocks noChangeAspect="1"/>
          </p:cNvPicPr>
          <p:nvPr>
            <p:custDataLst>
              <p:tags r:id="rId1"/>
            </p:custDataLst>
          </p:nvPr>
        </p:nvPicPr>
        <p:blipFill>
          <a:blip r:embed="rId7">
            <a:extLst>
              <a:ext uri="{28A0092B-C50C-407E-A947-70E740481C1C}">
                <a14:useLocalDpi xmlns:a14="http://schemas.microsoft.com/office/drawing/2010/main" val="0"/>
              </a:ext>
            </a:extLst>
          </a:blip>
          <a:stretch>
            <a:fillRect/>
          </a:stretch>
        </p:blipFill>
        <p:spPr>
          <a:xfrm>
            <a:off x="142143" y="5120959"/>
            <a:ext cx="2542793" cy="385250"/>
          </a:xfrm>
          <a:prstGeom prst="rect">
            <a:avLst/>
          </a:prstGeom>
        </p:spPr>
      </p:pic>
      <p:pic>
        <p:nvPicPr>
          <p:cNvPr id="31" name="Picture 30" descr="\documentclass{article}&#10;\usepackage{amsmath,xcolor}&#10;\pagestyle{empty}&#10;\begin{document}&#10;&#10;&#10;$\textcolor{orange}{f\left[g\left(x\right)\right]=g^{\prime}\left(x\right)}$&#10;&#10;\end{document}" title="IguanaTex Bitmap Display">
            <a:extLst>
              <a:ext uri="{FF2B5EF4-FFF2-40B4-BE49-F238E27FC236}">
                <a16:creationId xmlns:a16="http://schemas.microsoft.com/office/drawing/2014/main" id="{D59F52DB-D808-441C-8168-63660C4627D3}"/>
              </a:ext>
            </a:extLst>
          </p:cNvPr>
          <p:cNvPicPr>
            <a:picLocks noChangeAspect="1"/>
          </p:cNvPicPr>
          <p:nvPr>
            <p:custDataLst>
              <p:tags r:id="rId2"/>
            </p:custDataLst>
          </p:nvPr>
        </p:nvPicPr>
        <p:blipFill>
          <a:blip r:embed="rId8">
            <a:extLst>
              <a:ext uri="{28A0092B-C50C-407E-A947-70E740481C1C}">
                <a14:useLocalDpi xmlns:a14="http://schemas.microsoft.com/office/drawing/2010/main" val="0"/>
              </a:ext>
            </a:extLst>
          </a:blip>
          <a:stretch>
            <a:fillRect/>
          </a:stretch>
        </p:blipFill>
        <p:spPr>
          <a:xfrm>
            <a:off x="3386496" y="5119568"/>
            <a:ext cx="2623036" cy="385922"/>
          </a:xfrm>
          <a:prstGeom prst="rect">
            <a:avLst/>
          </a:prstGeom>
        </p:spPr>
      </p:pic>
      <p:sp>
        <p:nvSpPr>
          <p:cNvPr id="26" name="TextBox 25">
            <a:extLst>
              <a:ext uri="{FF2B5EF4-FFF2-40B4-BE49-F238E27FC236}">
                <a16:creationId xmlns:a16="http://schemas.microsoft.com/office/drawing/2014/main" id="{47F2271D-D754-4FEE-AF8B-19D044CAA444}"/>
              </a:ext>
            </a:extLst>
          </p:cNvPr>
          <p:cNvSpPr txBox="1"/>
          <p:nvPr/>
        </p:nvSpPr>
        <p:spPr>
          <a:xfrm>
            <a:off x="-3816" y="5510359"/>
            <a:ext cx="3108960" cy="1015663"/>
          </a:xfrm>
          <a:prstGeom prst="rect">
            <a:avLst/>
          </a:prstGeom>
          <a:noFill/>
        </p:spPr>
        <p:txBody>
          <a:bodyPr wrap="square" rtlCol="0">
            <a:spAutoFit/>
          </a:bodyPr>
          <a:lstStyle/>
          <a:p>
            <a:pPr algn="ctr"/>
            <a:r>
              <a:rPr lang="en-US" sz="3000" dirty="0">
                <a:solidFill>
                  <a:srgbClr val="0000FF"/>
                </a:solidFill>
              </a:rPr>
              <a:t>Pooling layers</a:t>
            </a:r>
          </a:p>
          <a:p>
            <a:pPr algn="ctr"/>
            <a:r>
              <a:rPr lang="en-US" sz="3000" dirty="0">
                <a:solidFill>
                  <a:srgbClr val="0000FF"/>
                </a:solidFill>
              </a:rPr>
              <a:t>(large pooling size)</a:t>
            </a:r>
          </a:p>
        </p:txBody>
      </p:sp>
      <p:sp>
        <p:nvSpPr>
          <p:cNvPr id="27" name="TextBox 26">
            <a:extLst>
              <a:ext uri="{FF2B5EF4-FFF2-40B4-BE49-F238E27FC236}">
                <a16:creationId xmlns:a16="http://schemas.microsoft.com/office/drawing/2014/main" id="{EDEFB8E5-D93A-48C0-8A1A-F001CDC41E2C}"/>
              </a:ext>
            </a:extLst>
          </p:cNvPr>
          <p:cNvSpPr txBox="1"/>
          <p:nvPr/>
        </p:nvSpPr>
        <p:spPr>
          <a:xfrm>
            <a:off x="3301094" y="5514206"/>
            <a:ext cx="2791090" cy="1015663"/>
          </a:xfrm>
          <a:prstGeom prst="rect">
            <a:avLst/>
          </a:prstGeom>
          <a:noFill/>
        </p:spPr>
        <p:txBody>
          <a:bodyPr wrap="square" rtlCol="0">
            <a:spAutoFit/>
          </a:bodyPr>
          <a:lstStyle/>
          <a:p>
            <a:pPr algn="ctr"/>
            <a:r>
              <a:rPr lang="en-US" sz="3000" dirty="0">
                <a:solidFill>
                  <a:srgbClr val="FF8000"/>
                </a:solidFill>
              </a:rPr>
              <a:t>Convolutional layers</a:t>
            </a:r>
          </a:p>
        </p:txBody>
      </p:sp>
    </p:spTree>
    <p:extLst>
      <p:ext uri="{BB962C8B-B14F-4D97-AF65-F5344CB8AC3E}">
        <p14:creationId xmlns:p14="http://schemas.microsoft.com/office/powerpoint/2010/main" val="206871056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par>
                                <p:cTn id="11" presetID="10"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6"/>
                                        </p:tgtEl>
                                        <p:attrNameLst>
                                          <p:attrName>style.visibility</p:attrName>
                                        </p:attrNameLst>
                                      </p:cBhvr>
                                      <p:to>
                                        <p:strVal val="visible"/>
                                      </p:to>
                                    </p:set>
                                    <p:animEffect transition="in" filter="fade">
                                      <p:cBhvr>
                                        <p:cTn id="16" dur="500"/>
                                        <p:tgtEl>
                                          <p:spTgt spid="26"/>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21"/>
                                        </p:tgtEl>
                                        <p:attrNameLst>
                                          <p:attrName>style.visibility</p:attrName>
                                        </p:attrNameLst>
                                      </p:cBhvr>
                                      <p:to>
                                        <p:strVal val="visible"/>
                                      </p:to>
                                    </p:set>
                                    <p:animEffect transition="in" filter="fade">
                                      <p:cBhvr>
                                        <p:cTn id="21" dur="500"/>
                                        <p:tgtEl>
                                          <p:spTgt spid="21"/>
                                        </p:tgtEl>
                                      </p:cBhvr>
                                    </p:animEffect>
                                  </p:childTnLst>
                                </p:cTn>
                              </p:par>
                              <p:par>
                                <p:cTn id="22" presetID="10" presetClass="entr" presetSubtype="0" fill="hold" nodeType="with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fade">
                                      <p:cBhvr>
                                        <p:cTn id="24" dur="500"/>
                                        <p:tgtEl>
                                          <p:spTgt spid="16"/>
                                        </p:tgtEl>
                                      </p:cBhvr>
                                    </p:animEffect>
                                  </p:childTnLst>
                                </p:cTn>
                              </p:par>
                              <p:par>
                                <p:cTn id="25" presetID="10" presetClass="entr" presetSubtype="0" fill="hold" nodeType="withEffect">
                                  <p:stCondLst>
                                    <p:cond delay="0"/>
                                  </p:stCondLst>
                                  <p:childTnLst>
                                    <p:set>
                                      <p:cBhvr>
                                        <p:cTn id="26" dur="1" fill="hold">
                                          <p:stCondLst>
                                            <p:cond delay="0"/>
                                          </p:stCondLst>
                                        </p:cTn>
                                        <p:tgtEl>
                                          <p:spTgt spid="31"/>
                                        </p:tgtEl>
                                        <p:attrNameLst>
                                          <p:attrName>style.visibility</p:attrName>
                                        </p:attrNameLst>
                                      </p:cBhvr>
                                      <p:to>
                                        <p:strVal val="visible"/>
                                      </p:to>
                                    </p:set>
                                    <p:animEffect transition="in" filter="fade">
                                      <p:cBhvr>
                                        <p:cTn id="27" dur="500"/>
                                        <p:tgtEl>
                                          <p:spTgt spid="31"/>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7"/>
                                        </p:tgtEl>
                                        <p:attrNameLst>
                                          <p:attrName>style.visibility</p:attrName>
                                        </p:attrNameLst>
                                      </p:cBhvr>
                                      <p:to>
                                        <p:strVal val="visible"/>
                                      </p:to>
                                    </p:set>
                                    <p:animEffect transition="in" filter="fade">
                                      <p:cBhvr>
                                        <p:cTn id="30" dur="500"/>
                                        <p:tgtEl>
                                          <p:spTgt spid="27"/>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3"/>
                                        </p:tgtEl>
                                        <p:attrNameLst>
                                          <p:attrName>style.visibility</p:attrName>
                                        </p:attrNameLst>
                                      </p:cBhvr>
                                      <p:to>
                                        <p:strVal val="visible"/>
                                      </p:to>
                                    </p:set>
                                    <p:animEffect transition="in" filter="fade">
                                      <p:cBhvr>
                                        <p:cTn id="35"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E976B-8C2C-4B31-A4CB-47E81E0D2382}"/>
              </a:ext>
            </a:extLst>
          </p:cNvPr>
          <p:cNvSpPr>
            <a:spLocks noGrp="1"/>
          </p:cNvSpPr>
          <p:nvPr>
            <p:ph type="title"/>
          </p:nvPr>
        </p:nvSpPr>
        <p:spPr>
          <a:xfrm>
            <a:off x="-2" y="1042632"/>
            <a:ext cx="12192000" cy="881861"/>
          </a:xfrm>
        </p:spPr>
        <p:txBody>
          <a:bodyPr/>
          <a:lstStyle/>
          <a:p>
            <a:r>
              <a:rPr lang="en-US" dirty="0">
                <a:solidFill>
                  <a:srgbClr val="7F7F7F"/>
                </a:solidFill>
              </a:rPr>
              <a:t>(Soft constraint)</a:t>
            </a:r>
            <a:r>
              <a:rPr lang="en-US" dirty="0"/>
              <a:t> Physics-constrained loss</a:t>
            </a:r>
          </a:p>
        </p:txBody>
      </p:sp>
      <p:sp>
        <p:nvSpPr>
          <p:cNvPr id="3" name="Slide Number Placeholder 2">
            <a:extLst>
              <a:ext uri="{FF2B5EF4-FFF2-40B4-BE49-F238E27FC236}">
                <a16:creationId xmlns:a16="http://schemas.microsoft.com/office/drawing/2014/main" id="{BD52DA8A-48AD-49FC-AC89-FBCAB5C3BD9F}"/>
              </a:ext>
            </a:extLst>
          </p:cNvPr>
          <p:cNvSpPr>
            <a:spLocks noGrp="1"/>
          </p:cNvSpPr>
          <p:nvPr>
            <p:ph type="sldNum" sz="quarter" idx="12"/>
          </p:nvPr>
        </p:nvSpPr>
        <p:spPr/>
        <p:txBody>
          <a:bodyPr/>
          <a:lstStyle/>
          <a:p>
            <a:fld id="{A5686A01-FA10-4E06-92C7-92734750F4C6}" type="slidenum">
              <a:rPr lang="en-US" smtClean="0"/>
              <a:t>14</a:t>
            </a:fld>
            <a:endParaRPr lang="en-US"/>
          </a:p>
        </p:txBody>
      </p:sp>
      <p:pic>
        <p:nvPicPr>
          <p:cNvPr id="10" name="Picture 9" descr="\documentclass{article}&#10;\usepackage{amsmath}&#10;\pagestyle{empty}&#10;\begin{document}&#10;&#10;$\mathrm{Loss}=\alpha\left(\mathrm{Regression\ loss}\right)+\left(1-\alpha\right)\left(\mathrm{Physics-constrained\ loss}\right)\ \ \ \alpha\in\left[0,1\right]&#10;$&#10;&#10;&#10;\end{document}" title="IguanaTex Bitmap Display">
            <a:extLst>
              <a:ext uri="{FF2B5EF4-FFF2-40B4-BE49-F238E27FC236}">
                <a16:creationId xmlns:a16="http://schemas.microsoft.com/office/drawing/2014/main" id="{EF7EBA7C-09AB-46E6-9DE1-586F4C0540AE}"/>
              </a:ext>
            </a:extLst>
          </p:cNvPr>
          <p:cNvPicPr>
            <a:picLocks noChangeAspect="1"/>
          </p:cNvPicPr>
          <p:nvPr>
            <p:custDataLst>
              <p:tags r:id="rId1"/>
            </p:custDataLst>
          </p:nvPr>
        </p:nvPicPr>
        <p:blipFill>
          <a:blip r:embed="rId5">
            <a:extLst>
              <a:ext uri="{28A0092B-C50C-407E-A947-70E740481C1C}">
                <a14:useLocalDpi xmlns:a14="http://schemas.microsoft.com/office/drawing/2010/main" val="0"/>
              </a:ext>
            </a:extLst>
          </a:blip>
          <a:stretch>
            <a:fillRect/>
          </a:stretch>
        </p:blipFill>
        <p:spPr>
          <a:xfrm>
            <a:off x="219837" y="2169355"/>
            <a:ext cx="11752322" cy="361156"/>
          </a:xfrm>
          <a:prstGeom prst="rect">
            <a:avLst/>
          </a:prstGeom>
        </p:spPr>
      </p:pic>
      <p:sp>
        <p:nvSpPr>
          <p:cNvPr id="8" name="TextBox 7">
            <a:extLst>
              <a:ext uri="{FF2B5EF4-FFF2-40B4-BE49-F238E27FC236}">
                <a16:creationId xmlns:a16="http://schemas.microsoft.com/office/drawing/2014/main" id="{7F36B330-667F-4A74-9C86-70D343ECB30C}"/>
              </a:ext>
            </a:extLst>
          </p:cNvPr>
          <p:cNvSpPr txBox="1"/>
          <p:nvPr/>
        </p:nvSpPr>
        <p:spPr>
          <a:xfrm>
            <a:off x="2" y="2775373"/>
            <a:ext cx="12191998" cy="1477328"/>
          </a:xfrm>
          <a:prstGeom prst="rect">
            <a:avLst/>
          </a:prstGeom>
          <a:noFill/>
        </p:spPr>
        <p:txBody>
          <a:bodyPr wrap="square" rtlCol="0">
            <a:spAutoFit/>
          </a:bodyPr>
          <a:lstStyle/>
          <a:p>
            <a:pPr algn="l"/>
            <a:r>
              <a:rPr lang="en-US" sz="3000" u="sng" dirty="0"/>
              <a:t>Physics-constrained losses</a:t>
            </a:r>
            <a:r>
              <a:rPr lang="en-US" sz="3000" dirty="0"/>
              <a:t>:</a:t>
            </a:r>
          </a:p>
          <a:p>
            <a:pPr algn="l"/>
            <a:endParaRPr lang="en-US" sz="3000" dirty="0"/>
          </a:p>
          <a:p>
            <a:pPr marL="457200" indent="-457200" algn="l">
              <a:buFont typeface="Arial" panose="020B0604020202020204" pitchFamily="34" charset="0"/>
              <a:buChar char="•"/>
            </a:pPr>
            <a:r>
              <a:rPr lang="en-US" sz="3000" dirty="0"/>
              <a:t>Residual of definitions, state equations, conservation laws</a:t>
            </a:r>
          </a:p>
        </p:txBody>
      </p:sp>
      <p:sp>
        <p:nvSpPr>
          <p:cNvPr id="6" name="Rectangle 5">
            <a:extLst>
              <a:ext uri="{FF2B5EF4-FFF2-40B4-BE49-F238E27FC236}">
                <a16:creationId xmlns:a16="http://schemas.microsoft.com/office/drawing/2014/main" id="{3C7E7C31-A695-4128-9593-8B0CC612F1B1}"/>
              </a:ext>
            </a:extLst>
          </p:cNvPr>
          <p:cNvSpPr/>
          <p:nvPr/>
        </p:nvSpPr>
        <p:spPr>
          <a:xfrm>
            <a:off x="0" y="6488668"/>
            <a:ext cx="12192000" cy="369332"/>
          </a:xfrm>
          <a:prstGeom prst="rect">
            <a:avLst/>
          </a:prstGeom>
        </p:spPr>
        <p:txBody>
          <a:bodyPr wrap="square">
            <a:spAutoFit/>
          </a:bodyPr>
          <a:lstStyle/>
          <a:p>
            <a:pPr algn="r"/>
            <a:r>
              <a:rPr lang="en-US" i="1" u="sng" dirty="0"/>
              <a:t>See</a:t>
            </a:r>
            <a:r>
              <a:rPr lang="en-US" i="1" dirty="0"/>
              <a:t>: Jiang et al. (2020) </a:t>
            </a:r>
          </a:p>
        </p:txBody>
      </p:sp>
      <p:pic>
        <p:nvPicPr>
          <p:cNvPr id="5" name="Picture 4" descr="\documentclass{article}&#10;\usepackage{amsmath}&#10;\pagestyle{empty}&#10;\begin{document}&#10;&#10;$\|\boldsymbol{{\cal P}}\left(\boldsymbol{y_{\mathrm{Pred}}},\boldsymbol{x}\right)\|$&#10;&#10;\end{document}" title="IguanaTex Bitmap Display">
            <a:extLst>
              <a:ext uri="{FF2B5EF4-FFF2-40B4-BE49-F238E27FC236}">
                <a16:creationId xmlns:a16="http://schemas.microsoft.com/office/drawing/2014/main" id="{409A5847-7394-4A4D-A04B-09838D8895FE}"/>
              </a:ext>
            </a:extLst>
          </p:cNvPr>
          <p:cNvPicPr>
            <a:picLocks noChangeAspect="1"/>
          </p:cNvPicPr>
          <p:nvPr>
            <p:custDataLst>
              <p:tags r:id="rId2"/>
            </p:custDataLst>
          </p:nvPr>
        </p:nvPicPr>
        <p:blipFill>
          <a:blip r:embed="rId6">
            <a:extLst>
              <a:ext uri="{28A0092B-C50C-407E-A947-70E740481C1C}">
                <a14:useLocalDpi xmlns:a14="http://schemas.microsoft.com/office/drawing/2010/main" val="0"/>
              </a:ext>
            </a:extLst>
          </a:blip>
          <a:stretch>
            <a:fillRect/>
          </a:stretch>
        </p:blipFill>
        <p:spPr>
          <a:xfrm>
            <a:off x="6443869" y="2867629"/>
            <a:ext cx="3267160" cy="513762"/>
          </a:xfrm>
          <a:prstGeom prst="rect">
            <a:avLst/>
          </a:prstGeom>
        </p:spPr>
      </p:pic>
      <p:pic>
        <p:nvPicPr>
          <p:cNvPr id="9" name="Picture 8">
            <a:extLst>
              <a:ext uri="{FF2B5EF4-FFF2-40B4-BE49-F238E27FC236}">
                <a16:creationId xmlns:a16="http://schemas.microsoft.com/office/drawing/2014/main" id="{3FAF245B-39B9-48FE-88D1-8910B41F7A90}"/>
              </a:ext>
            </a:extLst>
          </p:cNvPr>
          <p:cNvPicPr>
            <a:picLocks noChangeAspect="1"/>
          </p:cNvPicPr>
          <p:nvPr/>
        </p:nvPicPr>
        <p:blipFill>
          <a:blip r:embed="rId7"/>
          <a:stretch>
            <a:fillRect/>
          </a:stretch>
        </p:blipFill>
        <p:spPr>
          <a:xfrm>
            <a:off x="219837" y="4169442"/>
            <a:ext cx="6014720" cy="2688558"/>
          </a:xfrm>
          <a:prstGeom prst="rect">
            <a:avLst/>
          </a:prstGeom>
        </p:spPr>
      </p:pic>
      <p:sp>
        <p:nvSpPr>
          <p:cNvPr id="4" name="TextBox 3">
            <a:extLst>
              <a:ext uri="{FF2B5EF4-FFF2-40B4-BE49-F238E27FC236}">
                <a16:creationId xmlns:a16="http://schemas.microsoft.com/office/drawing/2014/main" id="{001EC656-AABE-70A7-FC1E-12F01684E19A}"/>
              </a:ext>
            </a:extLst>
          </p:cNvPr>
          <p:cNvSpPr txBox="1"/>
          <p:nvPr/>
        </p:nvSpPr>
        <p:spPr>
          <a:xfrm>
            <a:off x="6308203" y="5208607"/>
            <a:ext cx="5883797" cy="1015663"/>
          </a:xfrm>
          <a:prstGeom prst="rect">
            <a:avLst/>
          </a:prstGeom>
          <a:noFill/>
        </p:spPr>
        <p:txBody>
          <a:bodyPr wrap="square" rtlCol="0">
            <a:spAutoFit/>
          </a:bodyPr>
          <a:lstStyle/>
          <a:p>
            <a:pPr algn="ctr"/>
            <a:r>
              <a:rPr lang="en-US" sz="3000" dirty="0"/>
              <a:t>Physics-Informed Neural Network</a:t>
            </a:r>
          </a:p>
          <a:p>
            <a:pPr algn="ctr"/>
            <a:r>
              <a:rPr lang="en-US" sz="3000" dirty="0"/>
              <a:t>(PINN)</a:t>
            </a:r>
          </a:p>
        </p:txBody>
      </p:sp>
    </p:spTree>
    <p:extLst>
      <p:ext uri="{BB962C8B-B14F-4D97-AF65-F5344CB8AC3E}">
        <p14:creationId xmlns:p14="http://schemas.microsoft.com/office/powerpoint/2010/main" val="128639846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2" end="2"/>
                                            </p:txEl>
                                          </p:spTgt>
                                        </p:tgtEl>
                                        <p:attrNameLst>
                                          <p:attrName>style.visibility</p:attrName>
                                        </p:attrNameLst>
                                      </p:cBhvr>
                                      <p:to>
                                        <p:strVal val="visible"/>
                                      </p:to>
                                    </p:set>
                                    <p:animEffect transition="in" filter="fade">
                                      <p:cBhvr>
                                        <p:cTn id="12" dur="500"/>
                                        <p:tgtEl>
                                          <p:spTgt spid="8">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D2F454-DA57-6DAA-3FEE-683F548BAEC6}"/>
            </a:ext>
          </a:extLst>
        </p:cNvPr>
        <p:cNvGrpSpPr/>
        <p:nvPr/>
      </p:nvGrpSpPr>
      <p:grpSpPr>
        <a:xfrm>
          <a:off x="0" y="0"/>
          <a:ext cx="0" cy="0"/>
          <a:chOff x="0" y="0"/>
          <a:chExt cx="0" cy="0"/>
        </a:xfrm>
      </p:grpSpPr>
      <p:cxnSp>
        <p:nvCxnSpPr>
          <p:cNvPr id="42" name="Straight Connector 41">
            <a:extLst>
              <a:ext uri="{FF2B5EF4-FFF2-40B4-BE49-F238E27FC236}">
                <a16:creationId xmlns:a16="http://schemas.microsoft.com/office/drawing/2014/main" id="{3AF61E36-2F3D-4DCA-4750-35EDC6CE8676}"/>
              </a:ext>
            </a:extLst>
          </p:cNvPr>
          <p:cNvCxnSpPr/>
          <p:nvPr/>
        </p:nvCxnSpPr>
        <p:spPr>
          <a:xfrm flipV="1">
            <a:off x="8286309" y="5273198"/>
            <a:ext cx="0" cy="157361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3FEBE8BC-92F6-3C7E-9E5C-E71B80E4AA50}"/>
              </a:ext>
            </a:extLst>
          </p:cNvPr>
          <p:cNvCxnSpPr/>
          <p:nvPr/>
        </p:nvCxnSpPr>
        <p:spPr>
          <a:xfrm flipV="1">
            <a:off x="3721395" y="5284382"/>
            <a:ext cx="0" cy="157361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itle 1">
            <a:extLst>
              <a:ext uri="{FF2B5EF4-FFF2-40B4-BE49-F238E27FC236}">
                <a16:creationId xmlns:a16="http://schemas.microsoft.com/office/drawing/2014/main" id="{6019790A-A0A5-A87A-006C-345B2B10A847}"/>
              </a:ext>
            </a:extLst>
          </p:cNvPr>
          <p:cNvSpPr txBox="1">
            <a:spLocks/>
          </p:cNvSpPr>
          <p:nvPr/>
        </p:nvSpPr>
        <p:spPr>
          <a:xfrm>
            <a:off x="0" y="1020726"/>
            <a:ext cx="12192000" cy="2817630"/>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a:ln>
                  <a:noFill/>
                </a:ln>
                <a:solidFill>
                  <a:prstClr val="black"/>
                </a:solidFill>
                <a:effectLst/>
                <a:uLnTx/>
                <a:uFillTx/>
                <a:latin typeface="CMU Sans Serif"/>
                <a:ea typeface="+mj-ea"/>
                <a:cs typeface="+mj-cs"/>
              </a:rPr>
              <a:t>Physics-Guided ML</a:t>
            </a:r>
            <a:r>
              <a:rPr kumimoji="0" lang="en-US" sz="4400" b="0" i="0" u="none" strike="noStrike" kern="1200" cap="none" spc="0" normalizeH="0" baseline="0" noProof="0" dirty="0">
                <a:ln>
                  <a:noFill/>
                </a:ln>
                <a:solidFill>
                  <a:prstClr val="black"/>
                </a:solidFill>
                <a:effectLst/>
                <a:uLnTx/>
                <a:uFillTx/>
                <a:latin typeface="CMU Sans Serif"/>
                <a:ea typeface="+mj-ea"/>
                <a:cs typeface="+mj-cs"/>
              </a:rPr>
              <a:t>: Add physical structure to</a:t>
            </a:r>
            <a:br>
              <a:rPr kumimoji="0" lang="en-US" sz="4400" b="0" i="0" u="none" strike="noStrike" kern="1200" cap="none" spc="0" normalizeH="0" baseline="0" noProof="0" dirty="0">
                <a:ln>
                  <a:noFill/>
                </a:ln>
                <a:solidFill>
                  <a:prstClr val="black"/>
                </a:solidFill>
                <a:effectLst/>
                <a:uLnTx/>
                <a:uFillTx/>
                <a:latin typeface="CMU Sans Serif"/>
                <a:ea typeface="+mj-ea"/>
                <a:cs typeface="+mj-cs"/>
              </a:rPr>
            </a:br>
            <a:r>
              <a:rPr kumimoji="0" lang="en-US" sz="4400" b="0" i="0" u="none" strike="noStrike" kern="1200" cap="none" spc="0" normalizeH="0" baseline="0" noProof="0" dirty="0">
                <a:ln>
                  <a:noFill/>
                </a:ln>
                <a:solidFill>
                  <a:prstClr val="black"/>
                </a:solidFill>
                <a:effectLst/>
                <a:uLnTx/>
                <a:uFillTx/>
                <a:latin typeface="CMU Sans Serif"/>
                <a:ea typeface="+mj-ea"/>
                <a:cs typeface="+mj-cs"/>
              </a:rPr>
              <a:t>restrict ML output to physically-plausible solutions</a:t>
            </a:r>
          </a:p>
          <a:p>
            <a:pPr marL="0" marR="0" lvl="0" indent="0" algn="ctr" defTabSz="914400" rtl="0" eaLnBrk="1" fontAlgn="auto" latinLnBrk="0" hangingPunct="1">
              <a:lnSpc>
                <a:spcPct val="90000"/>
              </a:lnSpc>
              <a:spcBef>
                <a:spcPct val="0"/>
              </a:spcBef>
              <a:spcAft>
                <a:spcPts val="0"/>
              </a:spcAft>
              <a:buClrTx/>
              <a:buSzTx/>
              <a:buFontTx/>
              <a:buNone/>
              <a:tabLst/>
              <a:defRPr/>
            </a:pPr>
            <a:br>
              <a:rPr kumimoji="0" lang="en-US" sz="4400" b="0" i="0" u="none" strike="noStrike" kern="1200" cap="none" spc="0" normalizeH="0" baseline="0" noProof="0" dirty="0">
                <a:ln>
                  <a:noFill/>
                </a:ln>
                <a:solidFill>
                  <a:prstClr val="black"/>
                </a:solidFill>
                <a:effectLst/>
                <a:uLnTx/>
                <a:uFillTx/>
                <a:latin typeface="CMU Sans Serif"/>
                <a:ea typeface="+mj-ea"/>
                <a:cs typeface="+mj-cs"/>
              </a:rPr>
            </a:br>
            <a:r>
              <a:rPr kumimoji="0" lang="en-US" sz="4400" b="1" i="0" u="none" strike="noStrike" kern="1200" cap="none" spc="0" normalizeH="0" baseline="0" noProof="0" dirty="0">
                <a:ln>
                  <a:noFill/>
                </a:ln>
                <a:solidFill>
                  <a:prstClr val="black"/>
                </a:solidFill>
                <a:effectLst/>
                <a:uLnTx/>
                <a:uFillTx/>
                <a:latin typeface="CMU Sans Serif"/>
                <a:ea typeface="+mj-ea"/>
                <a:cs typeface="+mj-cs"/>
              </a:rPr>
              <a:t>Helps with </a:t>
            </a:r>
            <a:r>
              <a:rPr kumimoji="0" lang="en-US" sz="4400" b="1" i="1" u="none" strike="noStrike" kern="1200" cap="none" spc="0" normalizeH="0" baseline="0" noProof="0" dirty="0">
                <a:ln>
                  <a:noFill/>
                </a:ln>
                <a:solidFill>
                  <a:prstClr val="black"/>
                </a:solidFill>
                <a:effectLst/>
                <a:uLnTx/>
                <a:uFillTx/>
                <a:latin typeface="CMU Sans Serif"/>
                <a:ea typeface="+mj-ea"/>
                <a:cs typeface="+mj-cs"/>
              </a:rPr>
              <a:t>out-of-distribution</a:t>
            </a:r>
            <a:r>
              <a:rPr kumimoji="0" lang="en-US" sz="4400" b="1" i="0" u="none" strike="noStrike" kern="1200" cap="none" spc="0" normalizeH="0" baseline="0" noProof="0" dirty="0">
                <a:ln>
                  <a:noFill/>
                </a:ln>
                <a:solidFill>
                  <a:prstClr val="black"/>
                </a:solidFill>
                <a:effectLst/>
                <a:uLnTx/>
                <a:uFillTx/>
                <a:latin typeface="CMU Sans Serif"/>
                <a:ea typeface="+mj-ea"/>
                <a:cs typeface="+mj-cs"/>
              </a:rPr>
              <a:t> generalization</a:t>
            </a:r>
          </a:p>
        </p:txBody>
      </p:sp>
      <p:cxnSp>
        <p:nvCxnSpPr>
          <p:cNvPr id="15" name="Straight Arrow Connector 14">
            <a:extLst>
              <a:ext uri="{FF2B5EF4-FFF2-40B4-BE49-F238E27FC236}">
                <a16:creationId xmlns:a16="http://schemas.microsoft.com/office/drawing/2014/main" id="{722BBC0C-572D-FFD7-AF09-DB24AFBA2D4D}"/>
              </a:ext>
            </a:extLst>
          </p:cNvPr>
          <p:cNvCxnSpPr>
            <a:cxnSpLocks/>
          </p:cNvCxnSpPr>
          <p:nvPr/>
        </p:nvCxnSpPr>
        <p:spPr>
          <a:xfrm>
            <a:off x="0" y="5411975"/>
            <a:ext cx="1219200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9072F551-BF78-22C5-96DF-6C56D63FFF5B}"/>
              </a:ext>
            </a:extLst>
          </p:cNvPr>
          <p:cNvCxnSpPr/>
          <p:nvPr/>
        </p:nvCxnSpPr>
        <p:spPr>
          <a:xfrm flipV="1">
            <a:off x="3721395" y="3838357"/>
            <a:ext cx="0" cy="157361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7E30AE2B-0BE7-B7E1-1B93-560C965891B9}"/>
              </a:ext>
            </a:extLst>
          </p:cNvPr>
          <p:cNvCxnSpPr/>
          <p:nvPr/>
        </p:nvCxnSpPr>
        <p:spPr>
          <a:xfrm flipV="1">
            <a:off x="8275674" y="3838357"/>
            <a:ext cx="0" cy="157361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3298E9E5-4015-5F90-FE87-6827E50C743E}"/>
              </a:ext>
            </a:extLst>
          </p:cNvPr>
          <p:cNvSpPr txBox="1"/>
          <p:nvPr/>
        </p:nvSpPr>
        <p:spPr>
          <a:xfrm>
            <a:off x="11366205" y="4857977"/>
            <a:ext cx="637953" cy="553998"/>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000" b="0" i="0" u="none" strike="noStrike" kern="1200" cap="none" spc="0" normalizeH="0" baseline="0" noProof="0" dirty="0">
                <a:ln>
                  <a:noFill/>
                </a:ln>
                <a:solidFill>
                  <a:prstClr val="black"/>
                </a:solidFill>
                <a:effectLst/>
                <a:uLnTx/>
                <a:uFillTx/>
                <a:latin typeface="CMU Sans Serif"/>
                <a:ea typeface="+mn-ea"/>
                <a:cs typeface="+mn-cs"/>
              </a:rPr>
              <a:t>RH</a:t>
            </a:r>
          </a:p>
        </p:txBody>
      </p:sp>
      <p:sp>
        <p:nvSpPr>
          <p:cNvPr id="21" name="TextBox 20">
            <a:extLst>
              <a:ext uri="{FF2B5EF4-FFF2-40B4-BE49-F238E27FC236}">
                <a16:creationId xmlns:a16="http://schemas.microsoft.com/office/drawing/2014/main" id="{AC956F26-E174-651E-D58F-1A3E4E7A908E}"/>
              </a:ext>
            </a:extLst>
          </p:cNvPr>
          <p:cNvSpPr txBox="1"/>
          <p:nvPr/>
        </p:nvSpPr>
        <p:spPr>
          <a:xfrm>
            <a:off x="3533553" y="5134976"/>
            <a:ext cx="375684" cy="553998"/>
          </a:xfrm>
          <a:prstGeom prst="rect">
            <a:avLst/>
          </a:prstGeom>
          <a:solidFill>
            <a:schemeClr val="bg1"/>
          </a:solidFill>
          <a:ln>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000" b="0" i="0" u="none" strike="noStrike" kern="1200" cap="none" spc="0" normalizeH="0" baseline="0" noProof="0" dirty="0">
                <a:ln>
                  <a:noFill/>
                </a:ln>
                <a:solidFill>
                  <a:prstClr val="black"/>
                </a:solidFill>
                <a:effectLst/>
                <a:uLnTx/>
                <a:uFillTx/>
                <a:latin typeface="CMU Sans Serif"/>
                <a:ea typeface="+mn-ea"/>
                <a:cs typeface="+mn-cs"/>
              </a:rPr>
              <a:t>0</a:t>
            </a:r>
          </a:p>
        </p:txBody>
      </p:sp>
      <p:sp>
        <p:nvSpPr>
          <p:cNvPr id="22" name="TextBox 21">
            <a:extLst>
              <a:ext uri="{FF2B5EF4-FFF2-40B4-BE49-F238E27FC236}">
                <a16:creationId xmlns:a16="http://schemas.microsoft.com/office/drawing/2014/main" id="{EAA3A947-308C-6D54-0074-5EB2B5A10474}"/>
              </a:ext>
            </a:extLst>
          </p:cNvPr>
          <p:cNvSpPr txBox="1"/>
          <p:nvPr/>
        </p:nvSpPr>
        <p:spPr>
          <a:xfrm>
            <a:off x="8094923" y="5134976"/>
            <a:ext cx="375684" cy="553998"/>
          </a:xfrm>
          <a:prstGeom prst="rect">
            <a:avLst/>
          </a:prstGeom>
          <a:solidFill>
            <a:schemeClr val="bg1"/>
          </a:solidFill>
          <a:ln>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000" b="0" i="0" u="none" strike="noStrike" kern="1200" cap="none" spc="0" normalizeH="0" baseline="0" noProof="0" dirty="0">
                <a:ln>
                  <a:noFill/>
                </a:ln>
                <a:solidFill>
                  <a:prstClr val="black"/>
                </a:solidFill>
                <a:effectLst/>
                <a:uLnTx/>
                <a:uFillTx/>
                <a:latin typeface="CMU Sans Serif"/>
                <a:ea typeface="+mn-ea"/>
                <a:cs typeface="+mn-cs"/>
              </a:rPr>
              <a:t>1</a:t>
            </a:r>
          </a:p>
        </p:txBody>
      </p:sp>
      <p:pic>
        <p:nvPicPr>
          <p:cNvPr id="26" name="Picture 25" descr="Logo&#10;&#10;Description automatically generated">
            <a:extLst>
              <a:ext uri="{FF2B5EF4-FFF2-40B4-BE49-F238E27FC236}">
                <a16:creationId xmlns:a16="http://schemas.microsoft.com/office/drawing/2014/main" id="{C42B1AE7-FDBB-D0CF-6710-3F875361A52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5797" y="3979808"/>
            <a:ext cx="1933972" cy="1290716"/>
          </a:xfrm>
          <a:prstGeom prst="rect">
            <a:avLst/>
          </a:prstGeom>
        </p:spPr>
      </p:pic>
      <p:pic>
        <p:nvPicPr>
          <p:cNvPr id="28" name="Picture 27" descr="Icon&#10;&#10;Description automatically generated">
            <a:extLst>
              <a:ext uri="{FF2B5EF4-FFF2-40B4-BE49-F238E27FC236}">
                <a16:creationId xmlns:a16="http://schemas.microsoft.com/office/drawing/2014/main" id="{53FBB679-6DB6-87CF-AB44-45097DCBB3BE}"/>
              </a:ext>
            </a:extLst>
          </p:cNvPr>
          <p:cNvPicPr>
            <a:picLocks noChangeAspect="1"/>
          </p:cNvPicPr>
          <p:nvPr/>
        </p:nvPicPr>
        <p:blipFill rotWithShape="1">
          <a:blip r:embed="rId5">
            <a:extLst>
              <a:ext uri="{28A0092B-C50C-407E-A947-70E740481C1C}">
                <a14:useLocalDpi xmlns:a14="http://schemas.microsoft.com/office/drawing/2010/main" val="0"/>
              </a:ext>
            </a:extLst>
          </a:blip>
          <a:srcRect l="23199" t="24372" r="22661" b="24372"/>
          <a:stretch/>
        </p:blipFill>
        <p:spPr>
          <a:xfrm>
            <a:off x="5277305" y="3850091"/>
            <a:ext cx="1637389" cy="1550149"/>
          </a:xfrm>
          <a:prstGeom prst="rect">
            <a:avLst/>
          </a:prstGeom>
        </p:spPr>
      </p:pic>
      <p:pic>
        <p:nvPicPr>
          <p:cNvPr id="30" name="Picture 29" descr="A picture containing light, blur&#10;&#10;Description automatically generated">
            <a:extLst>
              <a:ext uri="{FF2B5EF4-FFF2-40B4-BE49-F238E27FC236}">
                <a16:creationId xmlns:a16="http://schemas.microsoft.com/office/drawing/2014/main" id="{7F435314-F4C4-9CBB-89CE-8B3D4887202D}"/>
              </a:ext>
            </a:extLst>
          </p:cNvPr>
          <p:cNvPicPr>
            <a:picLocks noChangeAspect="1"/>
          </p:cNvPicPr>
          <p:nvPr/>
        </p:nvPicPr>
        <p:blipFill rotWithShape="1">
          <a:blip r:embed="rId6">
            <a:extLst>
              <a:ext uri="{28A0092B-C50C-407E-A947-70E740481C1C}">
                <a14:useLocalDpi xmlns:a14="http://schemas.microsoft.com/office/drawing/2010/main" val="0"/>
              </a:ext>
            </a:extLst>
          </a:blip>
          <a:srcRect t="12216" b="11558"/>
          <a:stretch/>
        </p:blipFill>
        <p:spPr>
          <a:xfrm>
            <a:off x="9052803" y="3981061"/>
            <a:ext cx="2255505" cy="1289463"/>
          </a:xfrm>
          <a:prstGeom prst="rect">
            <a:avLst/>
          </a:prstGeom>
        </p:spPr>
      </p:pic>
      <p:sp>
        <p:nvSpPr>
          <p:cNvPr id="31" name="TextBox 30">
            <a:extLst>
              <a:ext uri="{FF2B5EF4-FFF2-40B4-BE49-F238E27FC236}">
                <a16:creationId xmlns:a16="http://schemas.microsoft.com/office/drawing/2014/main" id="{DC0A467E-CE28-EDF6-7F37-AD50502B1D06}"/>
              </a:ext>
            </a:extLst>
          </p:cNvPr>
          <p:cNvSpPr txBox="1"/>
          <p:nvPr/>
        </p:nvSpPr>
        <p:spPr>
          <a:xfrm>
            <a:off x="0" y="5411975"/>
            <a:ext cx="3721395" cy="55399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000" b="0" i="0" u="none" strike="noStrike" kern="1200" cap="none" spc="0" normalizeH="0" baseline="0" noProof="0" dirty="0">
                <a:ln>
                  <a:noFill/>
                </a:ln>
                <a:solidFill>
                  <a:srgbClr val="FF0000"/>
                </a:solidFill>
                <a:effectLst/>
                <a:uLnTx/>
                <a:uFillTx/>
                <a:latin typeface="CMU Sans Serif"/>
                <a:ea typeface="+mn-ea"/>
                <a:cs typeface="+mn-cs"/>
              </a:rPr>
              <a:t>Hard constraint: RH&gt;0</a:t>
            </a:r>
          </a:p>
        </p:txBody>
      </p:sp>
      <p:sp>
        <p:nvSpPr>
          <p:cNvPr id="32" name="TextBox 31">
            <a:extLst>
              <a:ext uri="{FF2B5EF4-FFF2-40B4-BE49-F238E27FC236}">
                <a16:creationId xmlns:a16="http://schemas.microsoft.com/office/drawing/2014/main" id="{DF885882-769C-8FE6-9940-333834E4896A}"/>
              </a:ext>
            </a:extLst>
          </p:cNvPr>
          <p:cNvSpPr txBox="1"/>
          <p:nvPr/>
        </p:nvSpPr>
        <p:spPr>
          <a:xfrm>
            <a:off x="8470605" y="5415642"/>
            <a:ext cx="3721395" cy="55399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000" b="0" i="0" u="none" strike="noStrike" kern="1200" cap="none" spc="0" normalizeH="0" baseline="0" noProof="0" dirty="0">
                <a:ln>
                  <a:noFill/>
                </a:ln>
                <a:solidFill>
                  <a:prstClr val="white">
                    <a:lumMod val="50000"/>
                  </a:prstClr>
                </a:solidFill>
                <a:effectLst/>
                <a:uLnTx/>
                <a:uFillTx/>
                <a:latin typeface="CMU Sans Serif"/>
                <a:ea typeface="+mn-ea"/>
                <a:cs typeface="+mn-cs"/>
              </a:rPr>
              <a:t>Soft constraint: RH</a:t>
            </a:r>
            <a:r>
              <a:rPr kumimoji="0" lang="en-US" sz="3000" b="0" i="0" u="none" strike="noStrike" kern="1200" cap="none" spc="0" normalizeH="0" baseline="0" noProof="0" dirty="0">
                <a:ln>
                  <a:noFill/>
                </a:ln>
                <a:solidFill>
                  <a:prstClr val="white">
                    <a:lumMod val="50000"/>
                  </a:prstClr>
                </a:solidFill>
                <a:effectLst/>
                <a:uLnTx/>
                <a:uFillTx/>
                <a:latin typeface="CMU Sans Serif"/>
                <a:ea typeface="+mn-ea"/>
                <a:cs typeface="Times New Roman" panose="02020603050405020304" pitchFamily="18" charset="0"/>
              </a:rPr>
              <a:t>→1</a:t>
            </a:r>
          </a:p>
        </p:txBody>
      </p:sp>
      <p:sp>
        <p:nvSpPr>
          <p:cNvPr id="33" name="TextBox 32">
            <a:extLst>
              <a:ext uri="{FF2B5EF4-FFF2-40B4-BE49-F238E27FC236}">
                <a16:creationId xmlns:a16="http://schemas.microsoft.com/office/drawing/2014/main" id="{19F0A880-FCD2-B35B-00CC-ABD657C3419A}"/>
              </a:ext>
            </a:extLst>
          </p:cNvPr>
          <p:cNvSpPr txBox="1"/>
          <p:nvPr/>
        </p:nvSpPr>
        <p:spPr>
          <a:xfrm>
            <a:off x="0" y="5916472"/>
            <a:ext cx="3721395" cy="1015663"/>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000" b="0" i="0" u="none" strike="noStrike" kern="1200" cap="none" spc="0" normalizeH="0" baseline="0" noProof="0" dirty="0">
                <a:ln>
                  <a:noFill/>
                </a:ln>
                <a:solidFill>
                  <a:prstClr val="black"/>
                </a:solidFill>
                <a:effectLst/>
                <a:uLnTx/>
                <a:uFillTx/>
                <a:latin typeface="CMU Sans Serif"/>
                <a:ea typeface="+mn-ea"/>
                <a:cs typeface="+mn-cs"/>
              </a:rPr>
              <a:t>Activation function output domain = </a:t>
            </a:r>
          </a:p>
        </p:txBody>
      </p:sp>
      <p:pic>
        <p:nvPicPr>
          <p:cNvPr id="35" name="Picture 34" descr="\documentclass{article}&#10;\usepackage{amsmath,amssymb}&#10;\pagestyle{empty}&#10;\begin{document}&#10;&#10;&#10;$\mathbb{R}_{+}$&#10;&#10;\end{document}" title="IguanaTex Bitmap Display">
            <a:extLst>
              <a:ext uri="{FF2B5EF4-FFF2-40B4-BE49-F238E27FC236}">
                <a16:creationId xmlns:a16="http://schemas.microsoft.com/office/drawing/2014/main" id="{376817E9-0B0B-705E-CAAE-06A31201DB03}"/>
              </a:ext>
            </a:extLst>
          </p:cNvPr>
          <p:cNvPicPr>
            <a:picLocks noChangeAspect="1"/>
          </p:cNvPicPr>
          <p:nvPr>
            <p:custDataLst>
              <p:tags r:id="rId1"/>
            </p:custDataLst>
          </p:nvPr>
        </p:nvPicPr>
        <p:blipFill>
          <a:blip r:embed="rId7">
            <a:extLst>
              <a:ext uri="{28A0092B-C50C-407E-A947-70E740481C1C}">
                <a14:useLocalDpi xmlns:a14="http://schemas.microsoft.com/office/drawing/2010/main" val="0"/>
              </a:ext>
            </a:extLst>
          </a:blip>
          <a:stretch>
            <a:fillRect/>
          </a:stretch>
        </p:blipFill>
        <p:spPr>
          <a:xfrm>
            <a:off x="2759769" y="6470469"/>
            <a:ext cx="521475" cy="376347"/>
          </a:xfrm>
          <a:prstGeom prst="rect">
            <a:avLst/>
          </a:prstGeom>
        </p:spPr>
      </p:pic>
      <p:sp>
        <p:nvSpPr>
          <p:cNvPr id="39" name="TextBox 38">
            <a:extLst>
              <a:ext uri="{FF2B5EF4-FFF2-40B4-BE49-F238E27FC236}">
                <a16:creationId xmlns:a16="http://schemas.microsoft.com/office/drawing/2014/main" id="{49C82836-2B45-0EBF-22F9-2C089A9D18D5}"/>
              </a:ext>
            </a:extLst>
          </p:cNvPr>
          <p:cNvSpPr txBox="1"/>
          <p:nvPr/>
        </p:nvSpPr>
        <p:spPr>
          <a:xfrm>
            <a:off x="8459973" y="6105195"/>
            <a:ext cx="3732027" cy="553998"/>
          </a:xfrm>
          <a:prstGeom prst="rect">
            <a:avLst/>
          </a:prstGeom>
          <a:noFill/>
        </p:spPr>
        <p:txBody>
          <a:bodyPr wrap="square">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3000" b="0" i="0" u="none" strike="noStrike" kern="1200" cap="none" spc="0" normalizeH="0" baseline="0" noProof="0" dirty="0">
                <a:ln>
                  <a:noFill/>
                </a:ln>
                <a:solidFill>
                  <a:prstClr val="black"/>
                </a:solidFill>
                <a:effectLst/>
                <a:uLnTx/>
                <a:uFillTx/>
                <a:latin typeface="CMU Sans Serif"/>
                <a:ea typeface="+mn-ea"/>
                <a:cs typeface="+mn-cs"/>
              </a:rPr>
              <a:t>Minimize </a:t>
            </a:r>
            <a:r>
              <a:rPr kumimoji="0" lang="en-US" sz="3000" b="0" i="0" u="none" strike="noStrike" kern="1200" cap="none" spc="0" normalizeH="0" baseline="0" noProof="0" dirty="0" err="1">
                <a:ln>
                  <a:noFill/>
                </a:ln>
                <a:solidFill>
                  <a:prstClr val="black"/>
                </a:solidFill>
                <a:effectLst/>
                <a:uLnTx/>
                <a:uFillTx/>
                <a:latin typeface="CMU Sans Serif"/>
                <a:ea typeface="+mn-ea"/>
                <a:cs typeface="+mn-cs"/>
              </a:rPr>
              <a:t>ReLU</a:t>
            </a:r>
            <a:r>
              <a:rPr kumimoji="0" lang="en-US" sz="3000" b="0" i="0" u="none" strike="noStrike" kern="1200" cap="none" spc="0" normalizeH="0" baseline="0" noProof="0" dirty="0">
                <a:ln>
                  <a:noFill/>
                </a:ln>
                <a:solidFill>
                  <a:prstClr val="black"/>
                </a:solidFill>
                <a:effectLst/>
                <a:uLnTx/>
                <a:uFillTx/>
                <a:latin typeface="CMU Sans Serif"/>
                <a:ea typeface="+mn-ea"/>
                <a:cs typeface="+mn-cs"/>
              </a:rPr>
              <a:t>( RH-1 )</a:t>
            </a:r>
          </a:p>
        </p:txBody>
      </p:sp>
      <p:sp>
        <p:nvSpPr>
          <p:cNvPr id="40" name="TextBox 39">
            <a:extLst>
              <a:ext uri="{FF2B5EF4-FFF2-40B4-BE49-F238E27FC236}">
                <a16:creationId xmlns:a16="http://schemas.microsoft.com/office/drawing/2014/main" id="{5EAEB405-BBFA-78FA-61D3-77E8D16439FA}"/>
              </a:ext>
            </a:extLst>
          </p:cNvPr>
          <p:cNvSpPr txBox="1"/>
          <p:nvPr/>
        </p:nvSpPr>
        <p:spPr>
          <a:xfrm>
            <a:off x="3909237" y="5969930"/>
            <a:ext cx="4185686" cy="553998"/>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000" b="0" i="0" u="none" strike="noStrike" kern="1200" cap="none" spc="0" normalizeH="0" baseline="0" noProof="0" dirty="0">
                <a:ln>
                  <a:noFill/>
                </a:ln>
                <a:solidFill>
                  <a:prstClr val="black"/>
                </a:solidFill>
                <a:effectLst/>
                <a:uLnTx/>
                <a:uFillTx/>
                <a:latin typeface="CMU Sans Serif"/>
                <a:ea typeface="+mn-ea"/>
                <a:cs typeface="+mn-cs"/>
              </a:rPr>
              <a:t>Physically-plausible range</a:t>
            </a:r>
          </a:p>
        </p:txBody>
      </p:sp>
    </p:spTree>
    <p:extLst>
      <p:ext uri="{BB962C8B-B14F-4D97-AF65-F5344CB8AC3E}">
        <p14:creationId xmlns:p14="http://schemas.microsoft.com/office/powerpoint/2010/main" val="10107543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500"/>
                                        <p:tgtEl>
                                          <p:spTgt spid="2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fade">
                                      <p:cBhvr>
                                        <p:cTn id="16" dur="500"/>
                                        <p:tgtEl>
                                          <p:spTgt spid="20"/>
                                        </p:tgtEl>
                                      </p:cBhvr>
                                    </p:animEffect>
                                  </p:childTnLst>
                                </p:cTn>
                              </p:par>
                              <p:par>
                                <p:cTn id="17" presetID="10" presetClass="entr" presetSubtype="0"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500"/>
                                        <p:tgtEl>
                                          <p:spTgt spid="18"/>
                                        </p:tgtEl>
                                      </p:cBhvr>
                                    </p:animEffect>
                                  </p:childTnLst>
                                </p:cTn>
                              </p:par>
                              <p:par>
                                <p:cTn id="20" presetID="10" presetClass="entr" presetSubtype="0" fill="hold" nodeType="with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fade">
                                      <p:cBhvr>
                                        <p:cTn id="22" dur="500"/>
                                        <p:tgtEl>
                                          <p:spTgt spid="28"/>
                                        </p:tgtEl>
                                      </p:cBhvr>
                                    </p:animEffect>
                                  </p:childTnLst>
                                </p:cTn>
                              </p:par>
                              <p:par>
                                <p:cTn id="23" presetID="10" presetClass="entr" presetSubtype="0" fill="hold" nodeType="with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fade">
                                      <p:cBhvr>
                                        <p:cTn id="25" dur="500"/>
                                        <p:tgtEl>
                                          <p:spTgt spid="1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0"/>
                                        </p:tgtEl>
                                        <p:attrNameLst>
                                          <p:attrName>style.visibility</p:attrName>
                                        </p:attrNameLst>
                                      </p:cBhvr>
                                      <p:to>
                                        <p:strVal val="visible"/>
                                      </p:to>
                                    </p:set>
                                    <p:animEffect transition="in" filter="fade">
                                      <p:cBhvr>
                                        <p:cTn id="28" dur="500"/>
                                        <p:tgtEl>
                                          <p:spTgt spid="40"/>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26"/>
                                        </p:tgtEl>
                                        <p:attrNameLst>
                                          <p:attrName>style.visibility</p:attrName>
                                        </p:attrNameLst>
                                      </p:cBhvr>
                                      <p:to>
                                        <p:strVal val="visible"/>
                                      </p:to>
                                    </p:set>
                                    <p:animEffect transition="in" filter="fade">
                                      <p:cBhvr>
                                        <p:cTn id="33" dur="500"/>
                                        <p:tgtEl>
                                          <p:spTgt spid="26"/>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30"/>
                                        </p:tgtEl>
                                        <p:attrNameLst>
                                          <p:attrName>style.visibility</p:attrName>
                                        </p:attrNameLst>
                                      </p:cBhvr>
                                      <p:to>
                                        <p:strVal val="visible"/>
                                      </p:to>
                                    </p:set>
                                    <p:animEffect transition="in" filter="fade">
                                      <p:cBhvr>
                                        <p:cTn id="38" dur="500"/>
                                        <p:tgtEl>
                                          <p:spTgt spid="30"/>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41"/>
                                        </p:tgtEl>
                                        <p:attrNameLst>
                                          <p:attrName>style.visibility</p:attrName>
                                        </p:attrNameLst>
                                      </p:cBhvr>
                                      <p:to>
                                        <p:strVal val="visible"/>
                                      </p:to>
                                    </p:set>
                                    <p:animEffect transition="in" filter="fade">
                                      <p:cBhvr>
                                        <p:cTn id="43" dur="500"/>
                                        <p:tgtEl>
                                          <p:spTgt spid="41"/>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1"/>
                                        </p:tgtEl>
                                        <p:attrNameLst>
                                          <p:attrName>style.visibility</p:attrName>
                                        </p:attrNameLst>
                                      </p:cBhvr>
                                      <p:to>
                                        <p:strVal val="visible"/>
                                      </p:to>
                                    </p:set>
                                    <p:animEffect transition="in" filter="fade">
                                      <p:cBhvr>
                                        <p:cTn id="46" dur="500"/>
                                        <p:tgtEl>
                                          <p:spTgt spid="31"/>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33"/>
                                        </p:tgtEl>
                                        <p:attrNameLst>
                                          <p:attrName>style.visibility</p:attrName>
                                        </p:attrNameLst>
                                      </p:cBhvr>
                                      <p:to>
                                        <p:strVal val="visible"/>
                                      </p:to>
                                    </p:set>
                                    <p:animEffect transition="in" filter="fade">
                                      <p:cBhvr>
                                        <p:cTn id="49" dur="500"/>
                                        <p:tgtEl>
                                          <p:spTgt spid="33"/>
                                        </p:tgtEl>
                                      </p:cBhvr>
                                    </p:animEffect>
                                  </p:childTnLst>
                                </p:cTn>
                              </p:par>
                              <p:par>
                                <p:cTn id="50" presetID="10" presetClass="entr" presetSubtype="0" fill="hold" nodeType="withEffect">
                                  <p:stCondLst>
                                    <p:cond delay="0"/>
                                  </p:stCondLst>
                                  <p:childTnLst>
                                    <p:set>
                                      <p:cBhvr>
                                        <p:cTn id="51" dur="1" fill="hold">
                                          <p:stCondLst>
                                            <p:cond delay="0"/>
                                          </p:stCondLst>
                                        </p:cTn>
                                        <p:tgtEl>
                                          <p:spTgt spid="35"/>
                                        </p:tgtEl>
                                        <p:attrNameLst>
                                          <p:attrName>style.visibility</p:attrName>
                                        </p:attrNameLst>
                                      </p:cBhvr>
                                      <p:to>
                                        <p:strVal val="visible"/>
                                      </p:to>
                                    </p:set>
                                    <p:animEffect transition="in" filter="fade">
                                      <p:cBhvr>
                                        <p:cTn id="52" dur="500"/>
                                        <p:tgtEl>
                                          <p:spTgt spid="35"/>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42"/>
                                        </p:tgtEl>
                                        <p:attrNameLst>
                                          <p:attrName>style.visibility</p:attrName>
                                        </p:attrNameLst>
                                      </p:cBhvr>
                                      <p:to>
                                        <p:strVal val="visible"/>
                                      </p:to>
                                    </p:set>
                                    <p:animEffect transition="in" filter="fade">
                                      <p:cBhvr>
                                        <p:cTn id="57" dur="500"/>
                                        <p:tgtEl>
                                          <p:spTgt spid="42"/>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32"/>
                                        </p:tgtEl>
                                        <p:attrNameLst>
                                          <p:attrName>style.visibility</p:attrName>
                                        </p:attrNameLst>
                                      </p:cBhvr>
                                      <p:to>
                                        <p:strVal val="visible"/>
                                      </p:to>
                                    </p:set>
                                    <p:animEffect transition="in" filter="fade">
                                      <p:cBhvr>
                                        <p:cTn id="60" dur="500"/>
                                        <p:tgtEl>
                                          <p:spTgt spid="32"/>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39"/>
                                        </p:tgtEl>
                                        <p:attrNameLst>
                                          <p:attrName>style.visibility</p:attrName>
                                        </p:attrNameLst>
                                      </p:cBhvr>
                                      <p:to>
                                        <p:strVal val="visible"/>
                                      </p:to>
                                    </p:set>
                                    <p:animEffect transition="in" filter="fade">
                                      <p:cBhvr>
                                        <p:cTn id="63"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animBg="1"/>
      <p:bldP spid="22" grpId="0" animBg="1"/>
      <p:bldP spid="31" grpId="0"/>
      <p:bldP spid="32" grpId="0"/>
      <p:bldP spid="33" grpId="0"/>
      <p:bldP spid="39" grpId="0"/>
      <p:bldP spid="4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22B833-E516-7630-75F7-543AAF4D2306}"/>
              </a:ext>
            </a:extLst>
          </p:cNvPr>
          <p:cNvSpPr>
            <a:spLocks noGrp="1"/>
          </p:cNvSpPr>
          <p:nvPr>
            <p:ph type="title"/>
          </p:nvPr>
        </p:nvSpPr>
        <p:spPr>
          <a:xfrm>
            <a:off x="-2" y="1042633"/>
            <a:ext cx="12192000" cy="774592"/>
          </a:xfrm>
        </p:spPr>
        <p:txBody>
          <a:bodyPr/>
          <a:lstStyle/>
          <a:p>
            <a:r>
              <a:rPr lang="en-US" dirty="0"/>
              <a:t>Out-of-sample (</a:t>
            </a:r>
            <a:r>
              <a:rPr lang="en-US" dirty="0" err="1"/>
              <a:t>i.i.d.</a:t>
            </a:r>
            <a:r>
              <a:rPr lang="en-US" dirty="0"/>
              <a:t>)    </a:t>
            </a:r>
            <a:r>
              <a:rPr lang="en-US" dirty="0">
                <a:cs typeface="Times New Roman" panose="02020603050405020304" pitchFamily="18" charset="0"/>
              </a:rPr>
              <a:t>≠    Out-of-distribution</a:t>
            </a:r>
            <a:endParaRPr lang="en-US" dirty="0"/>
          </a:p>
        </p:txBody>
      </p:sp>
      <p:sp>
        <p:nvSpPr>
          <p:cNvPr id="3" name="Slide Number Placeholder 2">
            <a:extLst>
              <a:ext uri="{FF2B5EF4-FFF2-40B4-BE49-F238E27FC236}">
                <a16:creationId xmlns:a16="http://schemas.microsoft.com/office/drawing/2014/main" id="{FC21446E-612B-1378-C722-8F0721CCE6B5}"/>
              </a:ext>
            </a:extLst>
          </p:cNvPr>
          <p:cNvSpPr>
            <a:spLocks noGrp="1"/>
          </p:cNvSpPr>
          <p:nvPr>
            <p:ph type="sldNum" sz="quarter" idx="12"/>
          </p:nvPr>
        </p:nvSpPr>
        <p:spPr/>
        <p:txBody>
          <a:bodyPr/>
          <a:lstStyle/>
          <a:p>
            <a:fld id="{A5686A01-FA10-4E06-92C7-92734750F4C6}" type="slidenum">
              <a:rPr lang="en-US" smtClean="0"/>
              <a:t>16</a:t>
            </a:fld>
            <a:endParaRPr lang="en-US"/>
          </a:p>
        </p:txBody>
      </p:sp>
      <p:pic>
        <p:nvPicPr>
          <p:cNvPr id="4" name="Picture 3">
            <a:extLst>
              <a:ext uri="{FF2B5EF4-FFF2-40B4-BE49-F238E27FC236}">
                <a16:creationId xmlns:a16="http://schemas.microsoft.com/office/drawing/2014/main" id="{42D49A35-9744-400C-D3F8-F28EB03DB8F2}"/>
              </a:ext>
            </a:extLst>
          </p:cNvPr>
          <p:cNvPicPr>
            <a:picLocks noChangeAspect="1"/>
          </p:cNvPicPr>
          <p:nvPr/>
        </p:nvPicPr>
        <p:blipFill rotWithShape="1">
          <a:blip r:embed="rId3"/>
          <a:srcRect t="12705"/>
          <a:stretch/>
        </p:blipFill>
        <p:spPr>
          <a:xfrm>
            <a:off x="6862158" y="1817224"/>
            <a:ext cx="5329842" cy="3881356"/>
          </a:xfrm>
          <a:prstGeom prst="rect">
            <a:avLst/>
          </a:prstGeom>
        </p:spPr>
      </p:pic>
      <p:pic>
        <p:nvPicPr>
          <p:cNvPr id="5" name="Picture 4">
            <a:extLst>
              <a:ext uri="{FF2B5EF4-FFF2-40B4-BE49-F238E27FC236}">
                <a16:creationId xmlns:a16="http://schemas.microsoft.com/office/drawing/2014/main" id="{7B3A2D93-2341-DB2B-2A6B-E5D880ACA115}"/>
              </a:ext>
            </a:extLst>
          </p:cNvPr>
          <p:cNvPicPr>
            <a:picLocks noChangeAspect="1"/>
          </p:cNvPicPr>
          <p:nvPr/>
        </p:nvPicPr>
        <p:blipFill rotWithShape="1">
          <a:blip r:embed="rId4"/>
          <a:srcRect t="9470"/>
          <a:stretch/>
        </p:blipFill>
        <p:spPr>
          <a:xfrm>
            <a:off x="-2" y="1817224"/>
            <a:ext cx="5329842" cy="3912243"/>
          </a:xfrm>
          <a:prstGeom prst="rect">
            <a:avLst/>
          </a:prstGeom>
        </p:spPr>
      </p:pic>
      <p:sp>
        <p:nvSpPr>
          <p:cNvPr id="6" name="Title 1">
            <a:extLst>
              <a:ext uri="{FF2B5EF4-FFF2-40B4-BE49-F238E27FC236}">
                <a16:creationId xmlns:a16="http://schemas.microsoft.com/office/drawing/2014/main" id="{AE348D0B-4113-1273-185C-003E5EB370FC}"/>
              </a:ext>
            </a:extLst>
          </p:cNvPr>
          <p:cNvSpPr txBox="1">
            <a:spLocks/>
          </p:cNvSpPr>
          <p:nvPr/>
        </p:nvSpPr>
        <p:spPr>
          <a:xfrm>
            <a:off x="-2" y="5729468"/>
            <a:ext cx="12191998" cy="1128531"/>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457200" indent="-457200" algn="l">
              <a:buFont typeface="Arial" panose="020B0604020202020204" pitchFamily="34" charset="0"/>
              <a:buChar char="•"/>
            </a:pPr>
            <a:r>
              <a:rPr lang="en-US" sz="3200" dirty="0"/>
              <a:t>Standard ML designed to generalize well out-of-sample (val./test set)</a:t>
            </a:r>
          </a:p>
          <a:p>
            <a:pPr marL="457200" indent="-457200" algn="l">
              <a:buFont typeface="Arial" panose="020B0604020202020204" pitchFamily="34" charset="0"/>
              <a:buChar char="•"/>
            </a:pPr>
            <a:r>
              <a:rPr lang="en-US" sz="3200" dirty="0"/>
              <a:t>Physics-guided ML may generalize well out-of-distribution</a:t>
            </a:r>
          </a:p>
        </p:txBody>
      </p:sp>
    </p:spTree>
    <p:extLst>
      <p:ext uri="{BB962C8B-B14F-4D97-AF65-F5344CB8AC3E}">
        <p14:creationId xmlns:p14="http://schemas.microsoft.com/office/powerpoint/2010/main" val="290686192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229E5E94-8C07-E47F-90D8-1FF7F7E9169F}"/>
              </a:ext>
            </a:extLst>
          </p:cNvPr>
          <p:cNvPicPr>
            <a:picLocks noChangeAspect="1"/>
          </p:cNvPicPr>
          <p:nvPr/>
        </p:nvPicPr>
        <p:blipFill>
          <a:blip r:embed="rId3"/>
          <a:stretch>
            <a:fillRect/>
          </a:stretch>
        </p:blipFill>
        <p:spPr>
          <a:xfrm>
            <a:off x="2207237" y="1026754"/>
            <a:ext cx="9984763" cy="1445473"/>
          </a:xfrm>
          <a:prstGeom prst="rect">
            <a:avLst/>
          </a:prstGeom>
        </p:spPr>
      </p:pic>
      <p:sp>
        <p:nvSpPr>
          <p:cNvPr id="3" name="Slide Number Placeholder 2">
            <a:extLst>
              <a:ext uri="{FF2B5EF4-FFF2-40B4-BE49-F238E27FC236}">
                <a16:creationId xmlns:a16="http://schemas.microsoft.com/office/drawing/2014/main" id="{5B298BF0-B644-404B-8CEB-B9354E4A0697}"/>
              </a:ext>
            </a:extLst>
          </p:cNvPr>
          <p:cNvSpPr>
            <a:spLocks noGrp="1"/>
          </p:cNvSpPr>
          <p:nvPr>
            <p:ph type="sldNum" sz="quarter" idx="12"/>
          </p:nvPr>
        </p:nvSpPr>
        <p:spPr/>
        <p:txBody>
          <a:bodyPr/>
          <a:lstStyle/>
          <a:p>
            <a:fld id="{A5686A01-FA10-4E06-92C7-92734750F4C6}" type="slidenum">
              <a:rPr lang="en-US" smtClean="0"/>
              <a:t>17</a:t>
            </a:fld>
            <a:endParaRPr lang="en-US"/>
          </a:p>
        </p:txBody>
      </p:sp>
      <p:pic>
        <p:nvPicPr>
          <p:cNvPr id="9" name="Picture 8">
            <a:extLst>
              <a:ext uri="{FF2B5EF4-FFF2-40B4-BE49-F238E27FC236}">
                <a16:creationId xmlns:a16="http://schemas.microsoft.com/office/drawing/2014/main" id="{4629FCC9-D9F9-9D2A-E0E2-69DFE465EAB5}"/>
              </a:ext>
            </a:extLst>
          </p:cNvPr>
          <p:cNvPicPr>
            <a:picLocks noChangeAspect="1"/>
          </p:cNvPicPr>
          <p:nvPr/>
        </p:nvPicPr>
        <p:blipFill>
          <a:blip r:embed="rId4"/>
          <a:srcRect r="83497"/>
          <a:stretch/>
        </p:blipFill>
        <p:spPr>
          <a:xfrm>
            <a:off x="0" y="1033040"/>
            <a:ext cx="2207237" cy="3070442"/>
          </a:xfrm>
          <a:prstGeom prst="rect">
            <a:avLst/>
          </a:prstGeom>
        </p:spPr>
      </p:pic>
      <p:sp>
        <p:nvSpPr>
          <p:cNvPr id="14" name="TextBox 13">
            <a:extLst>
              <a:ext uri="{FF2B5EF4-FFF2-40B4-BE49-F238E27FC236}">
                <a16:creationId xmlns:a16="http://schemas.microsoft.com/office/drawing/2014/main" id="{43C20847-8B73-4E38-BC35-D4F4FB9A3EDE}"/>
              </a:ext>
            </a:extLst>
          </p:cNvPr>
          <p:cNvSpPr txBox="1"/>
          <p:nvPr/>
        </p:nvSpPr>
        <p:spPr>
          <a:xfrm>
            <a:off x="13064" y="6211669"/>
            <a:ext cx="2069094" cy="646331"/>
          </a:xfrm>
          <a:prstGeom prst="rect">
            <a:avLst/>
          </a:prstGeom>
          <a:noFill/>
        </p:spPr>
        <p:txBody>
          <a:bodyPr wrap="square" rtlCol="0">
            <a:spAutoFit/>
          </a:bodyPr>
          <a:lstStyle/>
          <a:p>
            <a:r>
              <a:rPr lang="en-US" i="1" u="sng" dirty="0"/>
              <a:t>Source:</a:t>
            </a:r>
            <a:r>
              <a:rPr lang="en-US" i="1" dirty="0"/>
              <a:t> Kumar et al. (2022)</a:t>
            </a:r>
          </a:p>
        </p:txBody>
      </p:sp>
      <p:pic>
        <p:nvPicPr>
          <p:cNvPr id="10" name="Picture 9">
            <a:extLst>
              <a:ext uri="{FF2B5EF4-FFF2-40B4-BE49-F238E27FC236}">
                <a16:creationId xmlns:a16="http://schemas.microsoft.com/office/drawing/2014/main" id="{91DE017B-B3F5-E768-493D-66122CA7C78E}"/>
              </a:ext>
            </a:extLst>
          </p:cNvPr>
          <p:cNvPicPr>
            <a:picLocks noChangeAspect="1"/>
          </p:cNvPicPr>
          <p:nvPr/>
        </p:nvPicPr>
        <p:blipFill>
          <a:blip r:embed="rId4"/>
          <a:srcRect l="17452" r="66883"/>
          <a:stretch/>
        </p:blipFill>
        <p:spPr>
          <a:xfrm>
            <a:off x="2082158" y="3429000"/>
            <a:ext cx="2339735" cy="3429000"/>
          </a:xfrm>
          <a:prstGeom prst="rect">
            <a:avLst/>
          </a:prstGeom>
        </p:spPr>
      </p:pic>
      <p:pic>
        <p:nvPicPr>
          <p:cNvPr id="11" name="Picture 10">
            <a:extLst>
              <a:ext uri="{FF2B5EF4-FFF2-40B4-BE49-F238E27FC236}">
                <a16:creationId xmlns:a16="http://schemas.microsoft.com/office/drawing/2014/main" id="{45F9E63E-77B2-BB32-DE06-30D93E856C3E}"/>
              </a:ext>
            </a:extLst>
          </p:cNvPr>
          <p:cNvPicPr>
            <a:picLocks noChangeAspect="1"/>
          </p:cNvPicPr>
          <p:nvPr/>
        </p:nvPicPr>
        <p:blipFill>
          <a:blip r:embed="rId4"/>
          <a:srcRect l="33687" r="49794"/>
          <a:stretch/>
        </p:blipFill>
        <p:spPr>
          <a:xfrm>
            <a:off x="4360162" y="1034749"/>
            <a:ext cx="2339735" cy="3251640"/>
          </a:xfrm>
          <a:prstGeom prst="rect">
            <a:avLst/>
          </a:prstGeom>
        </p:spPr>
      </p:pic>
      <p:pic>
        <p:nvPicPr>
          <p:cNvPr id="12" name="Picture 11">
            <a:extLst>
              <a:ext uri="{FF2B5EF4-FFF2-40B4-BE49-F238E27FC236}">
                <a16:creationId xmlns:a16="http://schemas.microsoft.com/office/drawing/2014/main" id="{A2D51D7D-3198-7D51-5A94-6C5C6C6D07A7}"/>
              </a:ext>
            </a:extLst>
          </p:cNvPr>
          <p:cNvPicPr>
            <a:picLocks noChangeAspect="1"/>
          </p:cNvPicPr>
          <p:nvPr/>
        </p:nvPicPr>
        <p:blipFill>
          <a:blip r:embed="rId4"/>
          <a:srcRect l="50206" r="33275"/>
          <a:stretch/>
        </p:blipFill>
        <p:spPr>
          <a:xfrm>
            <a:off x="6620803" y="3889094"/>
            <a:ext cx="2136292" cy="2968905"/>
          </a:xfrm>
          <a:prstGeom prst="rect">
            <a:avLst/>
          </a:prstGeom>
        </p:spPr>
      </p:pic>
      <p:pic>
        <p:nvPicPr>
          <p:cNvPr id="13" name="Picture 12">
            <a:extLst>
              <a:ext uri="{FF2B5EF4-FFF2-40B4-BE49-F238E27FC236}">
                <a16:creationId xmlns:a16="http://schemas.microsoft.com/office/drawing/2014/main" id="{BFD39216-531A-6AFD-E3A2-6543AC630CB6}"/>
              </a:ext>
            </a:extLst>
          </p:cNvPr>
          <p:cNvPicPr>
            <a:picLocks noChangeAspect="1"/>
          </p:cNvPicPr>
          <p:nvPr/>
        </p:nvPicPr>
        <p:blipFill>
          <a:blip r:embed="rId4"/>
          <a:srcRect l="66725" r="16756"/>
          <a:stretch/>
        </p:blipFill>
        <p:spPr>
          <a:xfrm>
            <a:off x="8599988" y="1016523"/>
            <a:ext cx="2253204" cy="3131383"/>
          </a:xfrm>
          <a:prstGeom prst="rect">
            <a:avLst/>
          </a:prstGeom>
        </p:spPr>
      </p:pic>
      <p:pic>
        <p:nvPicPr>
          <p:cNvPr id="5" name="Picture 4">
            <a:extLst>
              <a:ext uri="{FF2B5EF4-FFF2-40B4-BE49-F238E27FC236}">
                <a16:creationId xmlns:a16="http://schemas.microsoft.com/office/drawing/2014/main" id="{C88C7AB2-7CAD-1CF7-3A01-A1363677D48D}"/>
              </a:ext>
            </a:extLst>
          </p:cNvPr>
          <p:cNvPicPr>
            <a:picLocks noChangeAspect="1"/>
          </p:cNvPicPr>
          <p:nvPr/>
        </p:nvPicPr>
        <p:blipFill>
          <a:blip r:embed="rId4"/>
          <a:srcRect l="83481"/>
          <a:stretch/>
        </p:blipFill>
        <p:spPr>
          <a:xfrm>
            <a:off x="10178006" y="4103482"/>
            <a:ext cx="2013994" cy="2798942"/>
          </a:xfrm>
          <a:prstGeom prst="rect">
            <a:avLst/>
          </a:prstGeom>
        </p:spPr>
      </p:pic>
    </p:spTree>
    <p:extLst>
      <p:ext uri="{BB962C8B-B14F-4D97-AF65-F5344CB8AC3E}">
        <p14:creationId xmlns:p14="http://schemas.microsoft.com/office/powerpoint/2010/main" val="411116608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500"/>
                                        <p:tgtEl>
                                          <p:spTgt spid="11"/>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500"/>
                                        <p:tgtEl>
                                          <p:spTgt spid="12"/>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fade">
                                      <p:cBhvr>
                                        <p:cTn id="3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6C05B9-96E7-21F7-78E0-058A981EFA8D}"/>
              </a:ext>
            </a:extLst>
          </p:cNvPr>
          <p:cNvSpPr>
            <a:spLocks noGrp="1"/>
          </p:cNvSpPr>
          <p:nvPr>
            <p:ph type="title"/>
          </p:nvPr>
        </p:nvSpPr>
        <p:spPr/>
        <p:txBody>
          <a:bodyPr/>
          <a:lstStyle/>
          <a:p>
            <a:r>
              <a:rPr lang="en-US" dirty="0"/>
              <a:t>Bonus Slides</a:t>
            </a:r>
          </a:p>
        </p:txBody>
      </p:sp>
      <p:sp>
        <p:nvSpPr>
          <p:cNvPr id="3" name="Text Placeholder 2">
            <a:extLst>
              <a:ext uri="{FF2B5EF4-FFF2-40B4-BE49-F238E27FC236}">
                <a16:creationId xmlns:a16="http://schemas.microsoft.com/office/drawing/2014/main" id="{3349E94D-B26D-789E-357C-BA7244195AEF}"/>
              </a:ext>
            </a:extLst>
          </p:cNvPr>
          <p:cNvSpPr>
            <a:spLocks noGrp="1"/>
          </p:cNvSpPr>
          <p:nvPr>
            <p:ph type="body" idx="1"/>
          </p:nvPr>
        </p:nvSpPr>
        <p:spPr/>
        <p:txBody>
          <a:bodyPr/>
          <a:lstStyle/>
          <a:p>
            <a:pPr algn="ctr"/>
            <a:r>
              <a:rPr lang="en-US" dirty="0"/>
              <a:t>Other ways to makes the model loss or architecture knowledge-guided</a:t>
            </a:r>
          </a:p>
        </p:txBody>
      </p:sp>
      <p:sp>
        <p:nvSpPr>
          <p:cNvPr id="4" name="Slide Number Placeholder 3">
            <a:extLst>
              <a:ext uri="{FF2B5EF4-FFF2-40B4-BE49-F238E27FC236}">
                <a16:creationId xmlns:a16="http://schemas.microsoft.com/office/drawing/2014/main" id="{7F20970D-524A-70E9-7310-FEFF7E60E872}"/>
              </a:ext>
            </a:extLst>
          </p:cNvPr>
          <p:cNvSpPr>
            <a:spLocks noGrp="1"/>
          </p:cNvSpPr>
          <p:nvPr>
            <p:ph type="sldNum" sz="quarter" idx="12"/>
          </p:nvPr>
        </p:nvSpPr>
        <p:spPr/>
        <p:txBody>
          <a:bodyPr/>
          <a:lstStyle/>
          <a:p>
            <a:fld id="{A5686A01-FA10-4E06-92C7-92734750F4C6}" type="slidenum">
              <a:rPr lang="en-US" smtClean="0"/>
              <a:t>18</a:t>
            </a:fld>
            <a:endParaRPr lang="en-US"/>
          </a:p>
        </p:txBody>
      </p:sp>
    </p:spTree>
    <p:extLst>
      <p:ext uri="{BB962C8B-B14F-4D97-AF65-F5344CB8AC3E}">
        <p14:creationId xmlns:p14="http://schemas.microsoft.com/office/powerpoint/2010/main" val="398246891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8583F9-F2E5-4647-9DC6-EBE85A0F39BE}"/>
              </a:ext>
            </a:extLst>
          </p:cNvPr>
          <p:cNvSpPr>
            <a:spLocks noGrp="1"/>
          </p:cNvSpPr>
          <p:nvPr>
            <p:ph type="title"/>
          </p:nvPr>
        </p:nvSpPr>
        <p:spPr>
          <a:xfrm>
            <a:off x="-2" y="1042633"/>
            <a:ext cx="12192000" cy="786168"/>
          </a:xfrm>
        </p:spPr>
        <p:txBody>
          <a:bodyPr>
            <a:normAutofit/>
          </a:bodyPr>
          <a:lstStyle/>
          <a:p>
            <a:r>
              <a:rPr lang="en-US" sz="4000" dirty="0">
                <a:solidFill>
                  <a:srgbClr val="FFC000"/>
                </a:solidFill>
              </a:rPr>
              <a:t>(Hard constraint)</a:t>
            </a:r>
            <a:r>
              <a:rPr lang="en-US" sz="4000" dirty="0"/>
              <a:t> Physics-constrained architecture</a:t>
            </a:r>
          </a:p>
        </p:txBody>
      </p:sp>
      <p:sp>
        <p:nvSpPr>
          <p:cNvPr id="3" name="Slide Number Placeholder 2">
            <a:extLst>
              <a:ext uri="{FF2B5EF4-FFF2-40B4-BE49-F238E27FC236}">
                <a16:creationId xmlns:a16="http://schemas.microsoft.com/office/drawing/2014/main" id="{9DC354A6-18FC-4B83-BED9-DADF12653B84}"/>
              </a:ext>
            </a:extLst>
          </p:cNvPr>
          <p:cNvSpPr>
            <a:spLocks noGrp="1"/>
          </p:cNvSpPr>
          <p:nvPr>
            <p:ph type="sldNum" sz="quarter" idx="12"/>
          </p:nvPr>
        </p:nvSpPr>
        <p:spPr/>
        <p:txBody>
          <a:bodyPr/>
          <a:lstStyle/>
          <a:p>
            <a:fld id="{A5686A01-FA10-4E06-92C7-92734750F4C6}" type="slidenum">
              <a:rPr lang="en-US" smtClean="0"/>
              <a:t>19</a:t>
            </a:fld>
            <a:endParaRPr lang="en-US"/>
          </a:p>
        </p:txBody>
      </p:sp>
      <p:sp>
        <p:nvSpPr>
          <p:cNvPr id="4" name="TextBox 3">
            <a:extLst>
              <a:ext uri="{FF2B5EF4-FFF2-40B4-BE49-F238E27FC236}">
                <a16:creationId xmlns:a16="http://schemas.microsoft.com/office/drawing/2014/main" id="{1E91585D-23FE-438D-AC56-D8B05A95CE21}"/>
              </a:ext>
            </a:extLst>
          </p:cNvPr>
          <p:cNvSpPr txBox="1"/>
          <p:nvPr/>
        </p:nvSpPr>
        <p:spPr>
          <a:xfrm>
            <a:off x="-3816" y="1816758"/>
            <a:ext cx="12192000" cy="1015663"/>
          </a:xfrm>
          <a:prstGeom prst="rect">
            <a:avLst/>
          </a:prstGeom>
          <a:noFill/>
        </p:spPr>
        <p:txBody>
          <a:bodyPr wrap="square" rtlCol="0">
            <a:spAutoFit/>
          </a:bodyPr>
          <a:lstStyle/>
          <a:p>
            <a:pPr marL="342900" indent="-342900" algn="l">
              <a:buFont typeface="Arial" panose="020B0604020202020204" pitchFamily="34" charset="0"/>
              <a:buChar char="•"/>
            </a:pPr>
            <a:r>
              <a:rPr lang="en-US" sz="3000" dirty="0"/>
              <a:t>Encode invariance or equivariance in architecture</a:t>
            </a:r>
          </a:p>
          <a:p>
            <a:pPr marL="342900" indent="-342900" algn="l">
              <a:buFont typeface="Arial" panose="020B0604020202020204" pitchFamily="34" charset="0"/>
              <a:buChar char="•"/>
            </a:pPr>
            <a:r>
              <a:rPr lang="en-US" sz="3000" dirty="0"/>
              <a:t>Enforce physical constraints via e.g., constraints layers</a:t>
            </a:r>
          </a:p>
        </p:txBody>
      </p:sp>
      <p:pic>
        <p:nvPicPr>
          <p:cNvPr id="5" name="Picture 4">
            <a:extLst>
              <a:ext uri="{FF2B5EF4-FFF2-40B4-BE49-F238E27FC236}">
                <a16:creationId xmlns:a16="http://schemas.microsoft.com/office/drawing/2014/main" id="{263D8011-961A-4AB7-BDDC-74B385825A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928938"/>
            <a:ext cx="12192000" cy="3929063"/>
          </a:xfrm>
          <a:prstGeom prst="rect">
            <a:avLst/>
          </a:prstGeom>
        </p:spPr>
      </p:pic>
      <p:grpSp>
        <p:nvGrpSpPr>
          <p:cNvPr id="6" name="Group 5">
            <a:extLst>
              <a:ext uri="{FF2B5EF4-FFF2-40B4-BE49-F238E27FC236}">
                <a16:creationId xmlns:a16="http://schemas.microsoft.com/office/drawing/2014/main" id="{23FD18CC-4328-4A50-9F7C-CD024C4953D1}"/>
              </a:ext>
            </a:extLst>
          </p:cNvPr>
          <p:cNvGrpSpPr/>
          <p:nvPr/>
        </p:nvGrpSpPr>
        <p:grpSpPr>
          <a:xfrm>
            <a:off x="2355584" y="2805636"/>
            <a:ext cx="8312415" cy="1613965"/>
            <a:chOff x="1969477" y="3718552"/>
            <a:chExt cx="6485206" cy="1560770"/>
          </a:xfrm>
        </p:grpSpPr>
        <p:sp>
          <p:nvSpPr>
            <p:cNvPr id="7" name="Rectangle 6">
              <a:extLst>
                <a:ext uri="{FF2B5EF4-FFF2-40B4-BE49-F238E27FC236}">
                  <a16:creationId xmlns:a16="http://schemas.microsoft.com/office/drawing/2014/main" id="{C95F3167-A49E-4BB8-9D4D-1FDC5832D077}"/>
                </a:ext>
              </a:extLst>
            </p:cNvPr>
            <p:cNvSpPr/>
            <p:nvPr/>
          </p:nvSpPr>
          <p:spPr>
            <a:xfrm>
              <a:off x="1969477" y="3718552"/>
              <a:ext cx="689317" cy="156077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A85AC9CF-21CE-448F-A1AE-552793CA842F}"/>
                </a:ext>
              </a:extLst>
            </p:cNvPr>
            <p:cNvSpPr/>
            <p:nvPr/>
          </p:nvSpPr>
          <p:spPr>
            <a:xfrm>
              <a:off x="2658794" y="3926995"/>
              <a:ext cx="5795889" cy="83159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 name="Group 8">
            <a:extLst>
              <a:ext uri="{FF2B5EF4-FFF2-40B4-BE49-F238E27FC236}">
                <a16:creationId xmlns:a16="http://schemas.microsoft.com/office/drawing/2014/main" id="{B1328072-1973-4071-9721-AFC847CD3AF6}"/>
              </a:ext>
            </a:extLst>
          </p:cNvPr>
          <p:cNvGrpSpPr/>
          <p:nvPr/>
        </p:nvGrpSpPr>
        <p:grpSpPr>
          <a:xfrm>
            <a:off x="470762" y="3761772"/>
            <a:ext cx="11674212" cy="3096226"/>
            <a:chOff x="470762" y="3761772"/>
            <a:chExt cx="11674212" cy="3096226"/>
          </a:xfrm>
        </p:grpSpPr>
        <p:sp>
          <p:nvSpPr>
            <p:cNvPr id="10" name="Rectangle 9">
              <a:extLst>
                <a:ext uri="{FF2B5EF4-FFF2-40B4-BE49-F238E27FC236}">
                  <a16:creationId xmlns:a16="http://schemas.microsoft.com/office/drawing/2014/main" id="{472A58F9-EF2D-47ED-983E-6F53FDFBE5DC}"/>
                </a:ext>
              </a:extLst>
            </p:cNvPr>
            <p:cNvSpPr/>
            <p:nvPr/>
          </p:nvSpPr>
          <p:spPr>
            <a:xfrm>
              <a:off x="6898511" y="3761772"/>
              <a:ext cx="5246463" cy="309622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23A459F-4163-4FE9-9A2A-CC4B6B579ADA}"/>
                </a:ext>
              </a:extLst>
            </p:cNvPr>
            <p:cNvSpPr/>
            <p:nvPr/>
          </p:nvSpPr>
          <p:spPr>
            <a:xfrm>
              <a:off x="6152004" y="4249838"/>
              <a:ext cx="883532" cy="260816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BC98F5C-110A-440A-B667-D439CC896D83}"/>
                </a:ext>
              </a:extLst>
            </p:cNvPr>
            <p:cNvSpPr/>
            <p:nvPr/>
          </p:nvSpPr>
          <p:spPr>
            <a:xfrm>
              <a:off x="470762" y="6163056"/>
              <a:ext cx="6189117" cy="69494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Rectangle 12">
            <a:extLst>
              <a:ext uri="{FF2B5EF4-FFF2-40B4-BE49-F238E27FC236}">
                <a16:creationId xmlns:a16="http://schemas.microsoft.com/office/drawing/2014/main" id="{E19C9A3A-A393-4A46-807A-90F72DEECEB1}"/>
              </a:ext>
            </a:extLst>
          </p:cNvPr>
          <p:cNvSpPr/>
          <p:nvPr/>
        </p:nvSpPr>
        <p:spPr>
          <a:xfrm>
            <a:off x="3044184" y="6488668"/>
            <a:ext cx="9144000" cy="369332"/>
          </a:xfrm>
          <a:prstGeom prst="rect">
            <a:avLst/>
          </a:prstGeom>
        </p:spPr>
        <p:txBody>
          <a:bodyPr wrap="square">
            <a:spAutoFit/>
          </a:bodyPr>
          <a:lstStyle/>
          <a:p>
            <a:pPr algn="r"/>
            <a:r>
              <a:rPr lang="de-DE" i="1" u="sng" dirty="0">
                <a:solidFill>
                  <a:srgbClr val="000000"/>
                </a:solidFill>
              </a:rPr>
              <a:t>See:</a:t>
            </a:r>
            <a:r>
              <a:rPr lang="de-DE" i="1" dirty="0">
                <a:solidFill>
                  <a:srgbClr val="000000"/>
                </a:solidFill>
              </a:rPr>
              <a:t> Beucler et al. (2021), Zanetta et al. (2022)</a:t>
            </a:r>
            <a:endParaRPr lang="en-US" i="1" dirty="0"/>
          </a:p>
        </p:txBody>
      </p:sp>
    </p:spTree>
    <p:extLst>
      <p:ext uri="{BB962C8B-B14F-4D97-AF65-F5344CB8AC3E}">
        <p14:creationId xmlns:p14="http://schemas.microsoft.com/office/powerpoint/2010/main" val="216125698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9"/>
                                        </p:tgtEl>
                                      </p:cBhvr>
                                    </p:animEffect>
                                    <p:set>
                                      <p:cBhvr>
                                        <p:cTn id="12" dur="1" fill="hold">
                                          <p:stCondLst>
                                            <p:cond delay="499"/>
                                          </p:stCondLst>
                                        </p:cTn>
                                        <p:tgtEl>
                                          <p:spTgt spid="9"/>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500"/>
                                        <p:tgtEl>
                                          <p:spTgt spid="6"/>
                                        </p:tgtEl>
                                      </p:cBhvr>
                                    </p:animEffect>
                                    <p:set>
                                      <p:cBhvr>
                                        <p:cTn id="17"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picture containing tree, outdoor, sky, lush&#10;&#10;Description automatically generated">
            <a:extLst>
              <a:ext uri="{FF2B5EF4-FFF2-40B4-BE49-F238E27FC236}">
                <a16:creationId xmlns:a16="http://schemas.microsoft.com/office/drawing/2014/main" id="{93BAAFDB-50B7-4E78-AD89-329B4A3EDB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65269" y="3614850"/>
            <a:ext cx="4837053" cy="3243150"/>
          </a:xfrm>
          <a:prstGeom prst="rect">
            <a:avLst/>
          </a:prstGeom>
        </p:spPr>
      </p:pic>
      <p:sp>
        <p:nvSpPr>
          <p:cNvPr id="2" name="Title 1">
            <a:extLst>
              <a:ext uri="{FF2B5EF4-FFF2-40B4-BE49-F238E27FC236}">
                <a16:creationId xmlns:a16="http://schemas.microsoft.com/office/drawing/2014/main" id="{37557CCE-FCA5-4EA9-84D7-D1726F573818}"/>
              </a:ext>
            </a:extLst>
          </p:cNvPr>
          <p:cNvSpPr>
            <a:spLocks noGrp="1"/>
          </p:cNvSpPr>
          <p:nvPr>
            <p:ph type="ctrTitle"/>
          </p:nvPr>
        </p:nvSpPr>
        <p:spPr/>
        <p:txBody>
          <a:bodyPr/>
          <a:lstStyle/>
          <a:p>
            <a:r>
              <a:rPr lang="en-US" dirty="0"/>
              <a:t>Min 60-75: Break</a:t>
            </a:r>
          </a:p>
        </p:txBody>
      </p:sp>
      <p:sp>
        <p:nvSpPr>
          <p:cNvPr id="4" name="Slide Number Placeholder 3">
            <a:extLst>
              <a:ext uri="{FF2B5EF4-FFF2-40B4-BE49-F238E27FC236}">
                <a16:creationId xmlns:a16="http://schemas.microsoft.com/office/drawing/2014/main" id="{637B5D72-1FCE-4876-B2D9-9D757C5C9C32}"/>
              </a:ext>
            </a:extLst>
          </p:cNvPr>
          <p:cNvSpPr>
            <a:spLocks noGrp="1"/>
          </p:cNvSpPr>
          <p:nvPr>
            <p:ph type="sldNum" sz="quarter" idx="12"/>
          </p:nvPr>
        </p:nvSpPr>
        <p:spPr/>
        <p:txBody>
          <a:bodyPr/>
          <a:lstStyle/>
          <a:p>
            <a:fld id="{A5686A01-FA10-4E06-92C7-92734750F4C6}" type="slidenum">
              <a:rPr lang="en-US" smtClean="0"/>
              <a:t>2</a:t>
            </a:fld>
            <a:endParaRPr lang="en-US"/>
          </a:p>
        </p:txBody>
      </p:sp>
      <p:pic>
        <p:nvPicPr>
          <p:cNvPr id="6" name="Picture 5" descr="A picture containing table, cup, sitting, indoor&#10;&#10;Description automatically generated">
            <a:extLst>
              <a:ext uri="{FF2B5EF4-FFF2-40B4-BE49-F238E27FC236}">
                <a16:creationId xmlns:a16="http://schemas.microsoft.com/office/drawing/2014/main" id="{7D264572-6C9E-4B6C-95B4-03276295BAC4}"/>
              </a:ext>
            </a:extLst>
          </p:cNvPr>
          <p:cNvPicPr>
            <a:picLocks noChangeAspect="1"/>
          </p:cNvPicPr>
          <p:nvPr/>
        </p:nvPicPr>
        <p:blipFill rotWithShape="1">
          <a:blip r:embed="rId3">
            <a:extLst>
              <a:ext uri="{28A0092B-C50C-407E-A947-70E740481C1C}">
                <a14:useLocalDpi xmlns:a14="http://schemas.microsoft.com/office/drawing/2010/main" val="0"/>
              </a:ext>
            </a:extLst>
          </a:blip>
          <a:srcRect t="10962" b="27556"/>
          <a:stretch/>
        </p:blipFill>
        <p:spPr>
          <a:xfrm>
            <a:off x="21351" y="3614850"/>
            <a:ext cx="3768329" cy="3243150"/>
          </a:xfrm>
          <a:prstGeom prst="rect">
            <a:avLst/>
          </a:prstGeom>
        </p:spPr>
      </p:pic>
      <p:pic>
        <p:nvPicPr>
          <p:cNvPr id="8" name="Picture 7" descr="A pile of green and red apples&#10;&#10;Description automatically generated with low confidence">
            <a:extLst>
              <a:ext uri="{FF2B5EF4-FFF2-40B4-BE49-F238E27FC236}">
                <a16:creationId xmlns:a16="http://schemas.microsoft.com/office/drawing/2014/main" id="{18CB289A-2A53-4076-A274-ECB92EF00AF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67799" y="3614850"/>
            <a:ext cx="4324201" cy="3243151"/>
          </a:xfrm>
          <a:prstGeom prst="rect">
            <a:avLst/>
          </a:prstGeom>
        </p:spPr>
      </p:pic>
    </p:spTree>
    <p:extLst>
      <p:ext uri="{BB962C8B-B14F-4D97-AF65-F5344CB8AC3E}">
        <p14:creationId xmlns:p14="http://schemas.microsoft.com/office/powerpoint/2010/main" val="301836562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E976B-8C2C-4B31-A4CB-47E81E0D2382}"/>
              </a:ext>
            </a:extLst>
          </p:cNvPr>
          <p:cNvSpPr>
            <a:spLocks noGrp="1"/>
          </p:cNvSpPr>
          <p:nvPr>
            <p:ph type="title"/>
          </p:nvPr>
        </p:nvSpPr>
        <p:spPr>
          <a:xfrm>
            <a:off x="-2" y="1042632"/>
            <a:ext cx="12192000" cy="881861"/>
          </a:xfrm>
        </p:spPr>
        <p:txBody>
          <a:bodyPr/>
          <a:lstStyle/>
          <a:p>
            <a:r>
              <a:rPr lang="en-US" dirty="0">
                <a:solidFill>
                  <a:srgbClr val="92D050"/>
                </a:solidFill>
              </a:rPr>
              <a:t>(Soft constraint)</a:t>
            </a:r>
            <a:r>
              <a:rPr lang="en-US" dirty="0"/>
              <a:t> Physics-constrained loss</a:t>
            </a:r>
          </a:p>
        </p:txBody>
      </p:sp>
      <p:sp>
        <p:nvSpPr>
          <p:cNvPr id="3" name="Slide Number Placeholder 2">
            <a:extLst>
              <a:ext uri="{FF2B5EF4-FFF2-40B4-BE49-F238E27FC236}">
                <a16:creationId xmlns:a16="http://schemas.microsoft.com/office/drawing/2014/main" id="{BD52DA8A-48AD-49FC-AC89-FBCAB5C3BD9F}"/>
              </a:ext>
            </a:extLst>
          </p:cNvPr>
          <p:cNvSpPr>
            <a:spLocks noGrp="1"/>
          </p:cNvSpPr>
          <p:nvPr>
            <p:ph type="sldNum" sz="quarter" idx="12"/>
          </p:nvPr>
        </p:nvSpPr>
        <p:spPr/>
        <p:txBody>
          <a:bodyPr/>
          <a:lstStyle/>
          <a:p>
            <a:fld id="{A5686A01-FA10-4E06-92C7-92734750F4C6}" type="slidenum">
              <a:rPr lang="en-US" smtClean="0"/>
              <a:t>20</a:t>
            </a:fld>
            <a:endParaRPr lang="en-US"/>
          </a:p>
        </p:txBody>
      </p:sp>
      <p:pic>
        <p:nvPicPr>
          <p:cNvPr id="10" name="Picture 9" descr="\documentclass{article}&#10;\usepackage{amsmath}&#10;\pagestyle{empty}&#10;\begin{document}&#10;&#10;$\mathrm{Loss}=\alpha\left(\mathrm{Regression\ loss}\right)+\left(1-\alpha\right)\left(\mathrm{Physics-constrained\ loss}\right)\ \ \ \alpha\in\left[0,1\right]&#10;$&#10;&#10;&#10;\end{document}" title="IguanaTex Bitmap Display">
            <a:extLst>
              <a:ext uri="{FF2B5EF4-FFF2-40B4-BE49-F238E27FC236}">
                <a16:creationId xmlns:a16="http://schemas.microsoft.com/office/drawing/2014/main" id="{EF7EBA7C-09AB-46E6-9DE1-586F4C0540AE}"/>
              </a:ext>
            </a:extLst>
          </p:cNvPr>
          <p:cNvPicPr>
            <a:picLocks noChangeAspect="1"/>
          </p:cNvPicPr>
          <p:nvPr>
            <p:custDataLst>
              <p:tags r:id="rId1"/>
            </p:custDataLst>
          </p:nvPr>
        </p:nvPicPr>
        <p:blipFill>
          <a:blip r:embed="rId5">
            <a:extLst>
              <a:ext uri="{28A0092B-C50C-407E-A947-70E740481C1C}">
                <a14:useLocalDpi xmlns:a14="http://schemas.microsoft.com/office/drawing/2010/main" val="0"/>
              </a:ext>
            </a:extLst>
          </a:blip>
          <a:stretch>
            <a:fillRect/>
          </a:stretch>
        </p:blipFill>
        <p:spPr>
          <a:xfrm>
            <a:off x="219837" y="2169355"/>
            <a:ext cx="11752322" cy="361156"/>
          </a:xfrm>
          <a:prstGeom prst="rect">
            <a:avLst/>
          </a:prstGeom>
        </p:spPr>
      </p:pic>
      <p:sp>
        <p:nvSpPr>
          <p:cNvPr id="8" name="TextBox 7">
            <a:extLst>
              <a:ext uri="{FF2B5EF4-FFF2-40B4-BE49-F238E27FC236}">
                <a16:creationId xmlns:a16="http://schemas.microsoft.com/office/drawing/2014/main" id="{7F36B330-667F-4A74-9C86-70D343ECB30C}"/>
              </a:ext>
            </a:extLst>
          </p:cNvPr>
          <p:cNvSpPr txBox="1"/>
          <p:nvPr/>
        </p:nvSpPr>
        <p:spPr>
          <a:xfrm>
            <a:off x="2" y="2775373"/>
            <a:ext cx="12191998" cy="1938992"/>
          </a:xfrm>
          <a:prstGeom prst="rect">
            <a:avLst/>
          </a:prstGeom>
          <a:noFill/>
        </p:spPr>
        <p:txBody>
          <a:bodyPr wrap="square" rtlCol="0">
            <a:spAutoFit/>
          </a:bodyPr>
          <a:lstStyle/>
          <a:p>
            <a:pPr algn="l"/>
            <a:r>
              <a:rPr lang="en-US" sz="3000" u="sng" dirty="0"/>
              <a:t>Physics-constrained losses</a:t>
            </a:r>
            <a:r>
              <a:rPr lang="en-US" sz="3000" dirty="0"/>
              <a:t>:</a:t>
            </a:r>
          </a:p>
          <a:p>
            <a:pPr algn="l"/>
            <a:endParaRPr lang="en-US" sz="3000" dirty="0"/>
          </a:p>
          <a:p>
            <a:pPr marL="457200" indent="-457200" algn="l">
              <a:buFont typeface="Arial" panose="020B0604020202020204" pitchFamily="34" charset="0"/>
              <a:buChar char="•"/>
            </a:pPr>
            <a:r>
              <a:rPr lang="en-US" sz="3000" dirty="0"/>
              <a:t>Residual of definitions, state equations, conservation laws</a:t>
            </a:r>
          </a:p>
          <a:p>
            <a:pPr marL="457200" indent="-457200" algn="l">
              <a:buFont typeface="Arial" panose="020B0604020202020204" pitchFamily="34" charset="0"/>
              <a:buChar char="•"/>
            </a:pPr>
            <a:r>
              <a:rPr lang="en-US" sz="3000" dirty="0"/>
              <a:t>Approximate dynamics</a:t>
            </a:r>
          </a:p>
        </p:txBody>
      </p:sp>
      <p:pic>
        <p:nvPicPr>
          <p:cNvPr id="5" name="Picture 4" descr="\documentclass{article}&#10;\usepackage{amsmath}&#10;\pagestyle{empty}&#10;\begin{document}&#10;&#10;$\|\boldsymbol{{\cal \widetilde{P}}}\left(\boldsymbol{y_{\mathrm{Pred}}},\boldsymbol{x}\right)\|$&#10;&#10;\end{document}" title="IguanaTex Bitmap Display">
            <a:extLst>
              <a:ext uri="{FF2B5EF4-FFF2-40B4-BE49-F238E27FC236}">
                <a16:creationId xmlns:a16="http://schemas.microsoft.com/office/drawing/2014/main" id="{D6BFD34B-69EA-463A-AA5E-7AC7F28B89A5}"/>
              </a:ext>
            </a:extLst>
          </p:cNvPr>
          <p:cNvPicPr>
            <a:picLocks noChangeAspect="1"/>
          </p:cNvPicPr>
          <p:nvPr>
            <p:custDataLst>
              <p:tags r:id="rId2"/>
            </p:custDataLst>
          </p:nvPr>
        </p:nvPicPr>
        <p:blipFill>
          <a:blip r:embed="rId6">
            <a:extLst>
              <a:ext uri="{28A0092B-C50C-407E-A947-70E740481C1C}">
                <a14:useLocalDpi xmlns:a14="http://schemas.microsoft.com/office/drawing/2010/main" val="0"/>
              </a:ext>
            </a:extLst>
          </a:blip>
          <a:stretch>
            <a:fillRect/>
          </a:stretch>
        </p:blipFill>
        <p:spPr>
          <a:xfrm>
            <a:off x="6443869" y="2748361"/>
            <a:ext cx="3268804" cy="631848"/>
          </a:xfrm>
          <a:prstGeom prst="rect">
            <a:avLst/>
          </a:prstGeom>
        </p:spPr>
      </p:pic>
    </p:spTree>
    <p:extLst>
      <p:ext uri="{BB962C8B-B14F-4D97-AF65-F5344CB8AC3E}">
        <p14:creationId xmlns:p14="http://schemas.microsoft.com/office/powerpoint/2010/main" val="376783428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E976B-8C2C-4B31-A4CB-47E81E0D2382}"/>
              </a:ext>
            </a:extLst>
          </p:cNvPr>
          <p:cNvSpPr>
            <a:spLocks noGrp="1"/>
          </p:cNvSpPr>
          <p:nvPr>
            <p:ph type="title"/>
          </p:nvPr>
        </p:nvSpPr>
        <p:spPr>
          <a:xfrm>
            <a:off x="-2" y="1042632"/>
            <a:ext cx="12192000" cy="881861"/>
          </a:xfrm>
        </p:spPr>
        <p:txBody>
          <a:bodyPr/>
          <a:lstStyle/>
          <a:p>
            <a:r>
              <a:rPr lang="en-US" dirty="0">
                <a:solidFill>
                  <a:srgbClr val="92D050"/>
                </a:solidFill>
              </a:rPr>
              <a:t>(Soft constraint)</a:t>
            </a:r>
            <a:r>
              <a:rPr lang="en-US" dirty="0"/>
              <a:t> Physics-constrained loss</a:t>
            </a:r>
          </a:p>
        </p:txBody>
      </p:sp>
      <p:sp>
        <p:nvSpPr>
          <p:cNvPr id="3" name="Slide Number Placeholder 2">
            <a:extLst>
              <a:ext uri="{FF2B5EF4-FFF2-40B4-BE49-F238E27FC236}">
                <a16:creationId xmlns:a16="http://schemas.microsoft.com/office/drawing/2014/main" id="{BD52DA8A-48AD-49FC-AC89-FBCAB5C3BD9F}"/>
              </a:ext>
            </a:extLst>
          </p:cNvPr>
          <p:cNvSpPr>
            <a:spLocks noGrp="1"/>
          </p:cNvSpPr>
          <p:nvPr>
            <p:ph type="sldNum" sz="quarter" idx="12"/>
          </p:nvPr>
        </p:nvSpPr>
        <p:spPr/>
        <p:txBody>
          <a:bodyPr/>
          <a:lstStyle/>
          <a:p>
            <a:fld id="{A5686A01-FA10-4E06-92C7-92734750F4C6}" type="slidenum">
              <a:rPr lang="en-US" smtClean="0"/>
              <a:t>21</a:t>
            </a:fld>
            <a:endParaRPr lang="en-US"/>
          </a:p>
        </p:txBody>
      </p:sp>
      <p:pic>
        <p:nvPicPr>
          <p:cNvPr id="10" name="Picture 9" descr="\documentclass{article}&#10;\usepackage{amsmath}&#10;\pagestyle{empty}&#10;\begin{document}&#10;&#10;$\mathrm{Loss}=\alpha\left(\mathrm{Regression\ loss}\right)+\left(1-\alpha\right)\left(\mathrm{Physics-constrained\ loss}\right)\ \ \ \alpha\in\left[0,1\right]&#10;$&#10;&#10;&#10;\end{document}" title="IguanaTex Bitmap Display">
            <a:extLst>
              <a:ext uri="{FF2B5EF4-FFF2-40B4-BE49-F238E27FC236}">
                <a16:creationId xmlns:a16="http://schemas.microsoft.com/office/drawing/2014/main" id="{EF7EBA7C-09AB-46E6-9DE1-586F4C0540AE}"/>
              </a:ext>
            </a:extLst>
          </p:cNvPr>
          <p:cNvPicPr>
            <a:picLocks noChangeAspect="1"/>
          </p:cNvPicPr>
          <p:nvPr>
            <p:custDataLst>
              <p:tags r:id="rId1"/>
            </p:custDataLst>
          </p:nvPr>
        </p:nvPicPr>
        <p:blipFill>
          <a:blip r:embed="rId5">
            <a:extLst>
              <a:ext uri="{28A0092B-C50C-407E-A947-70E740481C1C}">
                <a14:useLocalDpi xmlns:a14="http://schemas.microsoft.com/office/drawing/2010/main" val="0"/>
              </a:ext>
            </a:extLst>
          </a:blip>
          <a:stretch>
            <a:fillRect/>
          </a:stretch>
        </p:blipFill>
        <p:spPr>
          <a:xfrm>
            <a:off x="219837" y="2169355"/>
            <a:ext cx="11752322" cy="361156"/>
          </a:xfrm>
          <a:prstGeom prst="rect">
            <a:avLst/>
          </a:prstGeom>
        </p:spPr>
      </p:pic>
      <p:sp>
        <p:nvSpPr>
          <p:cNvPr id="8" name="TextBox 7">
            <a:extLst>
              <a:ext uri="{FF2B5EF4-FFF2-40B4-BE49-F238E27FC236}">
                <a16:creationId xmlns:a16="http://schemas.microsoft.com/office/drawing/2014/main" id="{7F36B330-667F-4A74-9C86-70D343ECB30C}"/>
              </a:ext>
            </a:extLst>
          </p:cNvPr>
          <p:cNvSpPr txBox="1"/>
          <p:nvPr/>
        </p:nvSpPr>
        <p:spPr>
          <a:xfrm>
            <a:off x="2" y="2775373"/>
            <a:ext cx="12191998" cy="2400657"/>
          </a:xfrm>
          <a:prstGeom prst="rect">
            <a:avLst/>
          </a:prstGeom>
          <a:noFill/>
        </p:spPr>
        <p:txBody>
          <a:bodyPr wrap="square" rtlCol="0">
            <a:spAutoFit/>
          </a:bodyPr>
          <a:lstStyle/>
          <a:p>
            <a:pPr algn="l"/>
            <a:r>
              <a:rPr lang="en-US" sz="3000" u="sng" dirty="0"/>
              <a:t>Physics-constrained losses</a:t>
            </a:r>
            <a:r>
              <a:rPr lang="en-US" sz="3000" dirty="0"/>
              <a:t>:</a:t>
            </a:r>
          </a:p>
          <a:p>
            <a:pPr algn="l"/>
            <a:endParaRPr lang="en-US" sz="3000" dirty="0"/>
          </a:p>
          <a:p>
            <a:pPr marL="457200" indent="-457200" algn="l">
              <a:buFont typeface="Arial" panose="020B0604020202020204" pitchFamily="34" charset="0"/>
              <a:buChar char="•"/>
            </a:pPr>
            <a:r>
              <a:rPr lang="en-US" sz="3000" dirty="0"/>
              <a:t>Residual of definitions, state equations, conservation laws</a:t>
            </a:r>
          </a:p>
          <a:p>
            <a:pPr marL="457200" indent="-457200" algn="l">
              <a:buFont typeface="Arial" panose="020B0604020202020204" pitchFamily="34" charset="0"/>
              <a:buChar char="•"/>
            </a:pPr>
            <a:r>
              <a:rPr lang="en-US" sz="3000" dirty="0"/>
              <a:t>Approximate dynamics</a:t>
            </a:r>
          </a:p>
          <a:p>
            <a:pPr marL="457200" indent="-457200" algn="l">
              <a:buFont typeface="Arial" panose="020B0604020202020204" pitchFamily="34" charset="0"/>
              <a:buChar char="•"/>
            </a:pPr>
            <a:r>
              <a:rPr lang="en-US" sz="3000" dirty="0"/>
              <a:t>(1) Multi-scale or spectral loss; (2) directly predict spectral coefficients</a:t>
            </a:r>
          </a:p>
        </p:txBody>
      </p:sp>
      <p:sp>
        <p:nvSpPr>
          <p:cNvPr id="6" name="Rectangle 5">
            <a:extLst>
              <a:ext uri="{FF2B5EF4-FFF2-40B4-BE49-F238E27FC236}">
                <a16:creationId xmlns:a16="http://schemas.microsoft.com/office/drawing/2014/main" id="{3C7E7C31-A695-4128-9593-8B0CC612F1B1}"/>
              </a:ext>
            </a:extLst>
          </p:cNvPr>
          <p:cNvSpPr/>
          <p:nvPr/>
        </p:nvSpPr>
        <p:spPr>
          <a:xfrm>
            <a:off x="0" y="6488668"/>
            <a:ext cx="12192000" cy="369332"/>
          </a:xfrm>
          <a:prstGeom prst="rect">
            <a:avLst/>
          </a:prstGeom>
        </p:spPr>
        <p:txBody>
          <a:bodyPr wrap="square">
            <a:spAutoFit/>
          </a:bodyPr>
          <a:lstStyle/>
          <a:p>
            <a:pPr algn="r"/>
            <a:r>
              <a:rPr lang="en-US" i="1" u="sng" dirty="0"/>
              <a:t>See</a:t>
            </a:r>
            <a:r>
              <a:rPr lang="en-US" i="1" dirty="0"/>
              <a:t>: Singh et al. (2019), Kashinath et al. (2020)</a:t>
            </a:r>
          </a:p>
        </p:txBody>
      </p:sp>
      <p:pic>
        <p:nvPicPr>
          <p:cNvPr id="5" name="Picture 4" descr="\documentclass{article}&#10;\usepackage{amsmath}&#10;\pagestyle{empty}&#10;\begin{document}&#10;&#10;$\mathrm{Regression\ loss}\left[\boldsymbol{\widehat{y_{\mathrm{pred}}}}\left(\boldsymbol{k},\omega\right),\boldsymbol{\widehat{y_{\mathrm{true}}}}\left(\boldsymbol{k},\omega\right)\right]&#10;$&#10;&#10;&#10;\end{document}" title="IguanaTex Bitmap Display">
            <a:extLst>
              <a:ext uri="{FF2B5EF4-FFF2-40B4-BE49-F238E27FC236}">
                <a16:creationId xmlns:a16="http://schemas.microsoft.com/office/drawing/2014/main" id="{7FC2F3A1-9936-4610-A112-4F450FA6A2C5}"/>
              </a:ext>
            </a:extLst>
          </p:cNvPr>
          <p:cNvPicPr>
            <a:picLocks noChangeAspect="1"/>
          </p:cNvPicPr>
          <p:nvPr>
            <p:custDataLst>
              <p:tags r:id="rId2"/>
            </p:custDataLst>
          </p:nvPr>
        </p:nvPicPr>
        <p:blipFill>
          <a:blip r:embed="rId6">
            <a:extLst>
              <a:ext uri="{28A0092B-C50C-407E-A947-70E740481C1C}">
                <a14:useLocalDpi xmlns:a14="http://schemas.microsoft.com/office/drawing/2010/main" val="0"/>
              </a:ext>
            </a:extLst>
          </a:blip>
          <a:stretch>
            <a:fillRect/>
          </a:stretch>
        </p:blipFill>
        <p:spPr>
          <a:xfrm>
            <a:off x="4905513" y="2892835"/>
            <a:ext cx="6092927" cy="369331"/>
          </a:xfrm>
          <a:prstGeom prst="rect">
            <a:avLst/>
          </a:prstGeom>
        </p:spPr>
      </p:pic>
      <p:pic>
        <p:nvPicPr>
          <p:cNvPr id="9" name="Picture 8">
            <a:extLst>
              <a:ext uri="{FF2B5EF4-FFF2-40B4-BE49-F238E27FC236}">
                <a16:creationId xmlns:a16="http://schemas.microsoft.com/office/drawing/2014/main" id="{591DF8E0-4FD4-402F-A377-2A70FEF34507}"/>
              </a:ext>
            </a:extLst>
          </p:cNvPr>
          <p:cNvPicPr>
            <a:picLocks noChangeAspect="1"/>
          </p:cNvPicPr>
          <p:nvPr/>
        </p:nvPicPr>
        <p:blipFill>
          <a:blip r:embed="rId7"/>
          <a:stretch>
            <a:fillRect/>
          </a:stretch>
        </p:blipFill>
        <p:spPr>
          <a:xfrm>
            <a:off x="0" y="2645520"/>
            <a:ext cx="4800988" cy="4212480"/>
          </a:xfrm>
          <a:prstGeom prst="rect">
            <a:avLst/>
          </a:prstGeom>
        </p:spPr>
      </p:pic>
      <p:cxnSp>
        <p:nvCxnSpPr>
          <p:cNvPr id="12" name="Straight Arrow Connector 11">
            <a:extLst>
              <a:ext uri="{FF2B5EF4-FFF2-40B4-BE49-F238E27FC236}">
                <a16:creationId xmlns:a16="http://schemas.microsoft.com/office/drawing/2014/main" id="{D23AF4C4-CB71-440F-B822-3C2D797129A4}"/>
              </a:ext>
            </a:extLst>
          </p:cNvPr>
          <p:cNvCxnSpPr/>
          <p:nvPr/>
        </p:nvCxnSpPr>
        <p:spPr>
          <a:xfrm flipV="1">
            <a:off x="3992880" y="4511040"/>
            <a:ext cx="0" cy="995680"/>
          </a:xfrm>
          <a:prstGeom prst="straightConnector1">
            <a:avLst/>
          </a:prstGeom>
          <a:ln w="38100">
            <a:solidFill>
              <a:srgbClr val="C1BF09"/>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5809778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E976B-8C2C-4B31-A4CB-47E81E0D2382}"/>
              </a:ext>
            </a:extLst>
          </p:cNvPr>
          <p:cNvSpPr>
            <a:spLocks noGrp="1"/>
          </p:cNvSpPr>
          <p:nvPr>
            <p:ph type="title"/>
          </p:nvPr>
        </p:nvSpPr>
        <p:spPr>
          <a:xfrm>
            <a:off x="-2" y="1042632"/>
            <a:ext cx="12192000" cy="881861"/>
          </a:xfrm>
        </p:spPr>
        <p:txBody>
          <a:bodyPr/>
          <a:lstStyle/>
          <a:p>
            <a:r>
              <a:rPr lang="en-US" dirty="0">
                <a:solidFill>
                  <a:srgbClr val="92D050"/>
                </a:solidFill>
              </a:rPr>
              <a:t>(Soft constraint)</a:t>
            </a:r>
            <a:r>
              <a:rPr lang="en-US" dirty="0"/>
              <a:t> Physics-constrained loss</a:t>
            </a:r>
          </a:p>
        </p:txBody>
      </p:sp>
      <p:sp>
        <p:nvSpPr>
          <p:cNvPr id="3" name="Slide Number Placeholder 2">
            <a:extLst>
              <a:ext uri="{FF2B5EF4-FFF2-40B4-BE49-F238E27FC236}">
                <a16:creationId xmlns:a16="http://schemas.microsoft.com/office/drawing/2014/main" id="{BD52DA8A-48AD-49FC-AC89-FBCAB5C3BD9F}"/>
              </a:ext>
            </a:extLst>
          </p:cNvPr>
          <p:cNvSpPr>
            <a:spLocks noGrp="1"/>
          </p:cNvSpPr>
          <p:nvPr>
            <p:ph type="sldNum" sz="quarter" idx="12"/>
          </p:nvPr>
        </p:nvSpPr>
        <p:spPr/>
        <p:txBody>
          <a:bodyPr/>
          <a:lstStyle/>
          <a:p>
            <a:fld id="{A5686A01-FA10-4E06-92C7-92734750F4C6}" type="slidenum">
              <a:rPr lang="en-US" smtClean="0"/>
              <a:t>22</a:t>
            </a:fld>
            <a:endParaRPr lang="en-US"/>
          </a:p>
        </p:txBody>
      </p:sp>
      <p:pic>
        <p:nvPicPr>
          <p:cNvPr id="10" name="Picture 9" descr="\documentclass{article}&#10;\usepackage{amsmath}&#10;\pagestyle{empty}&#10;\begin{document}&#10;&#10;$\mathrm{Loss}=\alpha\left(\mathrm{Regression\ loss}\right)+\left(1-\alpha\right)\left(\mathrm{Physics-constrained\ loss}\right)\ \ \ \alpha\in\left[0,1\right]&#10;$&#10;&#10;&#10;\end{document}" title="IguanaTex Bitmap Display">
            <a:extLst>
              <a:ext uri="{FF2B5EF4-FFF2-40B4-BE49-F238E27FC236}">
                <a16:creationId xmlns:a16="http://schemas.microsoft.com/office/drawing/2014/main" id="{EF7EBA7C-09AB-46E6-9DE1-586F4C0540AE}"/>
              </a:ext>
            </a:extLst>
          </p:cNvPr>
          <p:cNvPicPr>
            <a:picLocks noChangeAspect="1"/>
          </p:cNvPicPr>
          <p:nvPr>
            <p:custDataLst>
              <p:tags r:id="rId1"/>
            </p:custDataLst>
          </p:nvPr>
        </p:nvPicPr>
        <p:blipFill>
          <a:blip r:embed="rId5">
            <a:extLst>
              <a:ext uri="{28A0092B-C50C-407E-A947-70E740481C1C}">
                <a14:useLocalDpi xmlns:a14="http://schemas.microsoft.com/office/drawing/2010/main" val="0"/>
              </a:ext>
            </a:extLst>
          </a:blip>
          <a:stretch>
            <a:fillRect/>
          </a:stretch>
        </p:blipFill>
        <p:spPr>
          <a:xfrm>
            <a:off x="219837" y="2169355"/>
            <a:ext cx="11752322" cy="361156"/>
          </a:xfrm>
          <a:prstGeom prst="rect">
            <a:avLst/>
          </a:prstGeom>
        </p:spPr>
      </p:pic>
      <p:sp>
        <p:nvSpPr>
          <p:cNvPr id="8" name="TextBox 7">
            <a:extLst>
              <a:ext uri="{FF2B5EF4-FFF2-40B4-BE49-F238E27FC236}">
                <a16:creationId xmlns:a16="http://schemas.microsoft.com/office/drawing/2014/main" id="{7F36B330-667F-4A74-9C86-70D343ECB30C}"/>
              </a:ext>
            </a:extLst>
          </p:cNvPr>
          <p:cNvSpPr txBox="1"/>
          <p:nvPr/>
        </p:nvSpPr>
        <p:spPr>
          <a:xfrm>
            <a:off x="2" y="2775373"/>
            <a:ext cx="12191998" cy="2862322"/>
          </a:xfrm>
          <a:prstGeom prst="rect">
            <a:avLst/>
          </a:prstGeom>
          <a:noFill/>
        </p:spPr>
        <p:txBody>
          <a:bodyPr wrap="square" rtlCol="0">
            <a:spAutoFit/>
          </a:bodyPr>
          <a:lstStyle/>
          <a:p>
            <a:pPr algn="l"/>
            <a:r>
              <a:rPr lang="en-US" sz="3000" u="sng" dirty="0"/>
              <a:t>Physics-constrained losses</a:t>
            </a:r>
            <a:r>
              <a:rPr lang="en-US" sz="3000" dirty="0"/>
              <a:t>:</a:t>
            </a:r>
          </a:p>
          <a:p>
            <a:pPr algn="l"/>
            <a:endParaRPr lang="en-US" sz="3000" dirty="0"/>
          </a:p>
          <a:p>
            <a:pPr marL="457200" indent="-457200" algn="l">
              <a:buFont typeface="Arial" panose="020B0604020202020204" pitchFamily="34" charset="0"/>
              <a:buChar char="•"/>
            </a:pPr>
            <a:r>
              <a:rPr lang="en-US" sz="3000" dirty="0"/>
              <a:t>Residual of definitions, state equations, conservation laws</a:t>
            </a:r>
          </a:p>
          <a:p>
            <a:pPr marL="457200" indent="-457200" algn="l">
              <a:buFont typeface="Arial" panose="020B0604020202020204" pitchFamily="34" charset="0"/>
              <a:buChar char="•"/>
            </a:pPr>
            <a:r>
              <a:rPr lang="en-US" sz="3000" dirty="0"/>
              <a:t>Approximate dynamics</a:t>
            </a:r>
          </a:p>
          <a:p>
            <a:pPr marL="457200" indent="-457200" algn="l">
              <a:buFont typeface="Arial" panose="020B0604020202020204" pitchFamily="34" charset="0"/>
              <a:buChar char="•"/>
            </a:pPr>
            <a:r>
              <a:rPr lang="en-US" sz="3000" dirty="0"/>
              <a:t>(1) Multi-scale or spectral loss; (2) directly predict spectral coefficients</a:t>
            </a:r>
          </a:p>
          <a:p>
            <a:pPr marL="457200" indent="-457200" algn="l">
              <a:buFont typeface="Arial" panose="020B0604020202020204" pitchFamily="34" charset="0"/>
              <a:buChar char="•"/>
            </a:pPr>
            <a:r>
              <a:rPr lang="en-US" sz="3000" dirty="0"/>
              <a:t>Statistical constraints: (1) Compare statistical moments to truth</a:t>
            </a:r>
          </a:p>
        </p:txBody>
      </p:sp>
      <p:sp>
        <p:nvSpPr>
          <p:cNvPr id="6" name="Rectangle 5">
            <a:extLst>
              <a:ext uri="{FF2B5EF4-FFF2-40B4-BE49-F238E27FC236}">
                <a16:creationId xmlns:a16="http://schemas.microsoft.com/office/drawing/2014/main" id="{3C7E7C31-A695-4128-9593-8B0CC612F1B1}"/>
              </a:ext>
            </a:extLst>
          </p:cNvPr>
          <p:cNvSpPr/>
          <p:nvPr/>
        </p:nvSpPr>
        <p:spPr>
          <a:xfrm>
            <a:off x="0" y="6488668"/>
            <a:ext cx="12192000" cy="369332"/>
          </a:xfrm>
          <a:prstGeom prst="rect">
            <a:avLst/>
          </a:prstGeom>
        </p:spPr>
        <p:txBody>
          <a:bodyPr wrap="square">
            <a:spAutoFit/>
          </a:bodyPr>
          <a:lstStyle/>
          <a:p>
            <a:pPr algn="r"/>
            <a:r>
              <a:rPr lang="en-US" i="1" u="sng" dirty="0"/>
              <a:t>See</a:t>
            </a:r>
            <a:r>
              <a:rPr lang="en-US" i="1" dirty="0"/>
              <a:t>: Wu et al. (2018), Mooers et al. (2020) </a:t>
            </a:r>
          </a:p>
        </p:txBody>
      </p:sp>
      <p:pic>
        <p:nvPicPr>
          <p:cNvPr id="9" name="Picture 8" descr="\documentclass{article}&#10;\usepackage{amsmath}&#10;\pagestyle{empty}&#10;\begin{document}&#10;&#10;$\|\mathrm{\boldsymbol{\mathrm{Covariance}}}\left(\boldsymbol{y_{\mathrm{pred}}}\right)-\mathrm{\boldsymbol{\mathrm{Covariance}}}\left(\boldsymbol{y_{\mathrm{true}}}\right)\|&#10;$&#10;&#10;\end{document}" title="IguanaTex Bitmap Display">
            <a:extLst>
              <a:ext uri="{FF2B5EF4-FFF2-40B4-BE49-F238E27FC236}">
                <a16:creationId xmlns:a16="http://schemas.microsoft.com/office/drawing/2014/main" id="{F4CC244F-8D7D-4B3F-8FF3-3BE6E2DD56E5}"/>
              </a:ext>
            </a:extLst>
          </p:cNvPr>
          <p:cNvPicPr>
            <a:picLocks noChangeAspect="1"/>
          </p:cNvPicPr>
          <p:nvPr>
            <p:custDataLst>
              <p:tags r:id="rId2"/>
            </p:custDataLst>
          </p:nvPr>
        </p:nvPicPr>
        <p:blipFill>
          <a:blip r:embed="rId6">
            <a:extLst>
              <a:ext uri="{28A0092B-C50C-407E-A947-70E740481C1C}">
                <a14:useLocalDpi xmlns:a14="http://schemas.microsoft.com/office/drawing/2010/main" val="0"/>
              </a:ext>
            </a:extLst>
          </a:blip>
          <a:stretch>
            <a:fillRect/>
          </a:stretch>
        </p:blipFill>
        <p:spPr>
          <a:xfrm>
            <a:off x="5044661" y="2935874"/>
            <a:ext cx="6297861" cy="334100"/>
          </a:xfrm>
          <a:prstGeom prst="rect">
            <a:avLst/>
          </a:prstGeom>
        </p:spPr>
      </p:pic>
      <p:pic>
        <p:nvPicPr>
          <p:cNvPr id="12" name="Picture 11">
            <a:extLst>
              <a:ext uri="{FF2B5EF4-FFF2-40B4-BE49-F238E27FC236}">
                <a16:creationId xmlns:a16="http://schemas.microsoft.com/office/drawing/2014/main" id="{A24440C5-CA4F-4E15-A9E3-95D4CB8C3DF2}"/>
              </a:ext>
            </a:extLst>
          </p:cNvPr>
          <p:cNvPicPr>
            <a:picLocks noChangeAspect="1"/>
          </p:cNvPicPr>
          <p:nvPr/>
        </p:nvPicPr>
        <p:blipFill>
          <a:blip r:embed="rId7"/>
          <a:stretch>
            <a:fillRect/>
          </a:stretch>
        </p:blipFill>
        <p:spPr>
          <a:xfrm>
            <a:off x="-2" y="3335540"/>
            <a:ext cx="7884162" cy="3522459"/>
          </a:xfrm>
          <a:prstGeom prst="rect">
            <a:avLst/>
          </a:prstGeom>
        </p:spPr>
      </p:pic>
    </p:spTree>
    <p:extLst>
      <p:ext uri="{BB962C8B-B14F-4D97-AF65-F5344CB8AC3E}">
        <p14:creationId xmlns:p14="http://schemas.microsoft.com/office/powerpoint/2010/main" val="147260179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E976B-8C2C-4B31-A4CB-47E81E0D2382}"/>
              </a:ext>
            </a:extLst>
          </p:cNvPr>
          <p:cNvSpPr>
            <a:spLocks noGrp="1"/>
          </p:cNvSpPr>
          <p:nvPr>
            <p:ph type="title"/>
          </p:nvPr>
        </p:nvSpPr>
        <p:spPr>
          <a:xfrm>
            <a:off x="-2" y="1042632"/>
            <a:ext cx="12192000" cy="881861"/>
          </a:xfrm>
        </p:spPr>
        <p:txBody>
          <a:bodyPr/>
          <a:lstStyle/>
          <a:p>
            <a:r>
              <a:rPr lang="en-US" dirty="0">
                <a:solidFill>
                  <a:srgbClr val="92D050"/>
                </a:solidFill>
              </a:rPr>
              <a:t>(Soft constraint)</a:t>
            </a:r>
            <a:r>
              <a:rPr lang="en-US" dirty="0"/>
              <a:t> Physics-constrained loss</a:t>
            </a:r>
          </a:p>
        </p:txBody>
      </p:sp>
      <p:sp>
        <p:nvSpPr>
          <p:cNvPr id="3" name="Slide Number Placeholder 2">
            <a:extLst>
              <a:ext uri="{FF2B5EF4-FFF2-40B4-BE49-F238E27FC236}">
                <a16:creationId xmlns:a16="http://schemas.microsoft.com/office/drawing/2014/main" id="{BD52DA8A-48AD-49FC-AC89-FBCAB5C3BD9F}"/>
              </a:ext>
            </a:extLst>
          </p:cNvPr>
          <p:cNvSpPr>
            <a:spLocks noGrp="1"/>
          </p:cNvSpPr>
          <p:nvPr>
            <p:ph type="sldNum" sz="quarter" idx="12"/>
          </p:nvPr>
        </p:nvSpPr>
        <p:spPr/>
        <p:txBody>
          <a:bodyPr/>
          <a:lstStyle/>
          <a:p>
            <a:fld id="{A5686A01-FA10-4E06-92C7-92734750F4C6}" type="slidenum">
              <a:rPr lang="en-US" smtClean="0"/>
              <a:t>23</a:t>
            </a:fld>
            <a:endParaRPr lang="en-US"/>
          </a:p>
        </p:txBody>
      </p:sp>
      <p:pic>
        <p:nvPicPr>
          <p:cNvPr id="10" name="Picture 9" descr="\documentclass{article}&#10;\usepackage{amsmath}&#10;\pagestyle{empty}&#10;\begin{document}&#10;&#10;$\mathrm{Loss}=\alpha\left(\mathrm{Regression\ loss}\right)+\left(1-\alpha\right)\left(\mathrm{Physics-constrained\ loss}\right)\ \ \ \alpha\in\left[0,1\right]&#10;$&#10;&#10;&#10;\end{document}" title="IguanaTex Bitmap Display">
            <a:extLst>
              <a:ext uri="{FF2B5EF4-FFF2-40B4-BE49-F238E27FC236}">
                <a16:creationId xmlns:a16="http://schemas.microsoft.com/office/drawing/2014/main" id="{EF7EBA7C-09AB-46E6-9DE1-586F4C0540AE}"/>
              </a:ext>
            </a:extLst>
          </p:cNvPr>
          <p:cNvPicPr>
            <a:picLocks noChangeAspect="1"/>
          </p:cNvPicPr>
          <p:nvPr>
            <p:custDataLst>
              <p:tags r:id="rId1"/>
            </p:custDataLst>
          </p:nvPr>
        </p:nvPicPr>
        <p:blipFill>
          <a:blip r:embed="rId5">
            <a:extLst>
              <a:ext uri="{28A0092B-C50C-407E-A947-70E740481C1C}">
                <a14:useLocalDpi xmlns:a14="http://schemas.microsoft.com/office/drawing/2010/main" val="0"/>
              </a:ext>
            </a:extLst>
          </a:blip>
          <a:stretch>
            <a:fillRect/>
          </a:stretch>
        </p:blipFill>
        <p:spPr>
          <a:xfrm>
            <a:off x="219837" y="2169355"/>
            <a:ext cx="11752322" cy="361156"/>
          </a:xfrm>
          <a:prstGeom prst="rect">
            <a:avLst/>
          </a:prstGeom>
        </p:spPr>
      </p:pic>
      <p:sp>
        <p:nvSpPr>
          <p:cNvPr id="8" name="TextBox 7">
            <a:extLst>
              <a:ext uri="{FF2B5EF4-FFF2-40B4-BE49-F238E27FC236}">
                <a16:creationId xmlns:a16="http://schemas.microsoft.com/office/drawing/2014/main" id="{7F36B330-667F-4A74-9C86-70D343ECB30C}"/>
              </a:ext>
            </a:extLst>
          </p:cNvPr>
          <p:cNvSpPr txBox="1"/>
          <p:nvPr/>
        </p:nvSpPr>
        <p:spPr>
          <a:xfrm>
            <a:off x="2" y="2775373"/>
            <a:ext cx="12191998" cy="3323987"/>
          </a:xfrm>
          <a:prstGeom prst="rect">
            <a:avLst/>
          </a:prstGeom>
          <a:noFill/>
        </p:spPr>
        <p:txBody>
          <a:bodyPr wrap="square" rtlCol="0">
            <a:spAutoFit/>
          </a:bodyPr>
          <a:lstStyle/>
          <a:p>
            <a:pPr algn="l"/>
            <a:r>
              <a:rPr lang="en-US" sz="3000" u="sng" dirty="0"/>
              <a:t>Physics-constrained losses</a:t>
            </a:r>
            <a:r>
              <a:rPr lang="en-US" sz="3000" dirty="0"/>
              <a:t>:</a:t>
            </a:r>
          </a:p>
          <a:p>
            <a:pPr algn="l"/>
            <a:endParaRPr lang="en-US" sz="3000" dirty="0"/>
          </a:p>
          <a:p>
            <a:pPr marL="457200" indent="-457200" algn="l">
              <a:buFont typeface="Arial" panose="020B0604020202020204" pitchFamily="34" charset="0"/>
              <a:buChar char="•"/>
            </a:pPr>
            <a:r>
              <a:rPr lang="en-US" sz="3000" dirty="0"/>
              <a:t>Residual of definitions, state equations, conservation laws</a:t>
            </a:r>
          </a:p>
          <a:p>
            <a:pPr marL="457200" indent="-457200" algn="l">
              <a:buFont typeface="Arial" panose="020B0604020202020204" pitchFamily="34" charset="0"/>
              <a:buChar char="•"/>
            </a:pPr>
            <a:r>
              <a:rPr lang="en-US" sz="3000" dirty="0"/>
              <a:t>Approximate dynamics</a:t>
            </a:r>
          </a:p>
          <a:p>
            <a:pPr marL="457200" indent="-457200" algn="l">
              <a:buFont typeface="Arial" panose="020B0604020202020204" pitchFamily="34" charset="0"/>
              <a:buChar char="•"/>
            </a:pPr>
            <a:r>
              <a:rPr lang="en-US" sz="3000" dirty="0"/>
              <a:t>(1) Multi-scale or spectral loss; (2) directly predict spectral coefficients</a:t>
            </a:r>
          </a:p>
          <a:p>
            <a:pPr marL="457200" indent="-457200" algn="l">
              <a:buFont typeface="Arial" panose="020B0604020202020204" pitchFamily="34" charset="0"/>
              <a:buChar char="•"/>
            </a:pPr>
            <a:r>
              <a:rPr lang="en-US" sz="3000" dirty="0"/>
              <a:t>Statistical constraints: (1) Compare statistical moments to truth</a:t>
            </a:r>
            <a:br>
              <a:rPr lang="en-US" sz="3000" dirty="0"/>
            </a:br>
            <a:r>
              <a:rPr lang="en-US" sz="3000" dirty="0"/>
              <a:t>(2) Predict moments of prescribed distributions</a:t>
            </a:r>
          </a:p>
        </p:txBody>
      </p:sp>
      <p:sp>
        <p:nvSpPr>
          <p:cNvPr id="6" name="Rectangle 5">
            <a:extLst>
              <a:ext uri="{FF2B5EF4-FFF2-40B4-BE49-F238E27FC236}">
                <a16:creationId xmlns:a16="http://schemas.microsoft.com/office/drawing/2014/main" id="{3C7E7C31-A695-4128-9593-8B0CC612F1B1}"/>
              </a:ext>
            </a:extLst>
          </p:cNvPr>
          <p:cNvSpPr/>
          <p:nvPr/>
        </p:nvSpPr>
        <p:spPr>
          <a:xfrm>
            <a:off x="0" y="6488668"/>
            <a:ext cx="12192000" cy="369332"/>
          </a:xfrm>
          <a:prstGeom prst="rect">
            <a:avLst/>
          </a:prstGeom>
        </p:spPr>
        <p:txBody>
          <a:bodyPr wrap="square">
            <a:spAutoFit/>
          </a:bodyPr>
          <a:lstStyle/>
          <a:p>
            <a:pPr algn="r"/>
            <a:r>
              <a:rPr lang="en-US" i="1" u="sng" dirty="0"/>
              <a:t>See</a:t>
            </a:r>
            <a:r>
              <a:rPr lang="en-US" i="1" dirty="0"/>
              <a:t>: Vandal et al. (2017), </a:t>
            </a:r>
            <a:r>
              <a:rPr lang="en-US" i="1" dirty="0" err="1"/>
              <a:t>Vannitsem</a:t>
            </a:r>
            <a:r>
              <a:rPr lang="en-US" i="1" dirty="0"/>
              <a:t> et al. (2021), Barnes et al. (2021), Haynes et al. (2023)</a:t>
            </a:r>
          </a:p>
        </p:txBody>
      </p:sp>
      <p:pic>
        <p:nvPicPr>
          <p:cNvPr id="5" name="Picture 4" descr="\documentclass{article}&#10;\usepackage{amsmath}&#10;\pagestyle{empty}&#10;\begin{document}&#10;&#10;&#10;$\mathrm{Regression\ loss}\left[\begin{pmatrix}\mathrm{Mean_{pred}}\\&#10;\mathrm{Std_{pred}}\\&#10;\mathrm{Skewness_{pred}}\\&#10;...&#10;\end{pmatrix},\begin{pmatrix}\mathrm{Mean_{true}}\\&#10;\mathrm{Std_{true}}\\&#10;\mathrm{Skewness_{true}}\\&#10;...&#10;\end{pmatrix}\right]&#10;$&#10;&#10;\end{document}" title="IguanaTex Bitmap Display">
            <a:extLst>
              <a:ext uri="{FF2B5EF4-FFF2-40B4-BE49-F238E27FC236}">
                <a16:creationId xmlns:a16="http://schemas.microsoft.com/office/drawing/2014/main" id="{7DE0B63D-C95E-4070-AA48-67ABE6EA7439}"/>
              </a:ext>
            </a:extLst>
          </p:cNvPr>
          <p:cNvPicPr>
            <a:picLocks noChangeAspect="1"/>
          </p:cNvPicPr>
          <p:nvPr>
            <p:custDataLst>
              <p:tags r:id="rId2"/>
            </p:custDataLst>
          </p:nvPr>
        </p:nvPicPr>
        <p:blipFill>
          <a:blip r:embed="rId6">
            <a:extLst>
              <a:ext uri="{28A0092B-C50C-407E-A947-70E740481C1C}">
                <a14:useLocalDpi xmlns:a14="http://schemas.microsoft.com/office/drawing/2010/main" val="0"/>
              </a:ext>
            </a:extLst>
          </a:blip>
          <a:stretch>
            <a:fillRect/>
          </a:stretch>
        </p:blipFill>
        <p:spPr>
          <a:xfrm>
            <a:off x="5824331" y="2677615"/>
            <a:ext cx="4503912" cy="944636"/>
          </a:xfrm>
          <a:prstGeom prst="rect">
            <a:avLst/>
          </a:prstGeom>
        </p:spPr>
      </p:pic>
    </p:spTree>
    <p:extLst>
      <p:ext uri="{BB962C8B-B14F-4D97-AF65-F5344CB8AC3E}">
        <p14:creationId xmlns:p14="http://schemas.microsoft.com/office/powerpoint/2010/main" val="328578744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E976B-8C2C-4B31-A4CB-47E81E0D2382}"/>
              </a:ext>
            </a:extLst>
          </p:cNvPr>
          <p:cNvSpPr>
            <a:spLocks noGrp="1"/>
          </p:cNvSpPr>
          <p:nvPr>
            <p:ph type="title"/>
          </p:nvPr>
        </p:nvSpPr>
        <p:spPr>
          <a:xfrm>
            <a:off x="-2" y="1042632"/>
            <a:ext cx="12192000" cy="881861"/>
          </a:xfrm>
        </p:spPr>
        <p:txBody>
          <a:bodyPr/>
          <a:lstStyle/>
          <a:p>
            <a:r>
              <a:rPr lang="en-US" dirty="0">
                <a:solidFill>
                  <a:srgbClr val="92D050"/>
                </a:solidFill>
              </a:rPr>
              <a:t>(Soft constraint)</a:t>
            </a:r>
            <a:r>
              <a:rPr lang="en-US" dirty="0"/>
              <a:t> Physics-constrained loss</a:t>
            </a:r>
          </a:p>
        </p:txBody>
      </p:sp>
      <p:sp>
        <p:nvSpPr>
          <p:cNvPr id="3" name="Slide Number Placeholder 2">
            <a:extLst>
              <a:ext uri="{FF2B5EF4-FFF2-40B4-BE49-F238E27FC236}">
                <a16:creationId xmlns:a16="http://schemas.microsoft.com/office/drawing/2014/main" id="{BD52DA8A-48AD-49FC-AC89-FBCAB5C3BD9F}"/>
              </a:ext>
            </a:extLst>
          </p:cNvPr>
          <p:cNvSpPr>
            <a:spLocks noGrp="1"/>
          </p:cNvSpPr>
          <p:nvPr>
            <p:ph type="sldNum" sz="quarter" idx="12"/>
          </p:nvPr>
        </p:nvSpPr>
        <p:spPr/>
        <p:txBody>
          <a:bodyPr/>
          <a:lstStyle/>
          <a:p>
            <a:fld id="{A5686A01-FA10-4E06-92C7-92734750F4C6}" type="slidenum">
              <a:rPr lang="en-US" smtClean="0"/>
              <a:t>24</a:t>
            </a:fld>
            <a:endParaRPr lang="en-US"/>
          </a:p>
        </p:txBody>
      </p:sp>
      <p:pic>
        <p:nvPicPr>
          <p:cNvPr id="10" name="Picture 9" descr="\documentclass{article}&#10;\usepackage{amsmath}&#10;\pagestyle{empty}&#10;\begin{document}&#10;&#10;$\mathrm{Loss}=\alpha\left(\mathrm{Regression\ loss}\right)+\left(1-\alpha\right)\left(\mathrm{Physics-constrained\ loss}\right)\ \ \ \alpha\in\left[0,1\right]&#10;$&#10;&#10;&#10;\end{document}" title="IguanaTex Bitmap Display">
            <a:extLst>
              <a:ext uri="{FF2B5EF4-FFF2-40B4-BE49-F238E27FC236}">
                <a16:creationId xmlns:a16="http://schemas.microsoft.com/office/drawing/2014/main" id="{EF7EBA7C-09AB-46E6-9DE1-586F4C0540AE}"/>
              </a:ext>
            </a:extLst>
          </p:cNvPr>
          <p:cNvPicPr>
            <a:picLocks noChangeAspect="1"/>
          </p:cNvPicPr>
          <p:nvPr>
            <p:custDataLst>
              <p:tags r:id="rId1"/>
            </p:custDataLst>
          </p:nvPr>
        </p:nvPicPr>
        <p:blipFill>
          <a:blip r:embed="rId5">
            <a:extLst>
              <a:ext uri="{28A0092B-C50C-407E-A947-70E740481C1C}">
                <a14:useLocalDpi xmlns:a14="http://schemas.microsoft.com/office/drawing/2010/main" val="0"/>
              </a:ext>
            </a:extLst>
          </a:blip>
          <a:stretch>
            <a:fillRect/>
          </a:stretch>
        </p:blipFill>
        <p:spPr>
          <a:xfrm>
            <a:off x="219837" y="2169355"/>
            <a:ext cx="11752322" cy="361156"/>
          </a:xfrm>
          <a:prstGeom prst="rect">
            <a:avLst/>
          </a:prstGeom>
        </p:spPr>
      </p:pic>
      <p:sp>
        <p:nvSpPr>
          <p:cNvPr id="8" name="TextBox 7">
            <a:extLst>
              <a:ext uri="{FF2B5EF4-FFF2-40B4-BE49-F238E27FC236}">
                <a16:creationId xmlns:a16="http://schemas.microsoft.com/office/drawing/2014/main" id="{7F36B330-667F-4A74-9C86-70D343ECB30C}"/>
              </a:ext>
            </a:extLst>
          </p:cNvPr>
          <p:cNvSpPr txBox="1"/>
          <p:nvPr/>
        </p:nvSpPr>
        <p:spPr>
          <a:xfrm>
            <a:off x="2" y="2775373"/>
            <a:ext cx="12191998" cy="3785652"/>
          </a:xfrm>
          <a:prstGeom prst="rect">
            <a:avLst/>
          </a:prstGeom>
          <a:noFill/>
        </p:spPr>
        <p:txBody>
          <a:bodyPr wrap="square" rtlCol="0">
            <a:spAutoFit/>
          </a:bodyPr>
          <a:lstStyle/>
          <a:p>
            <a:pPr algn="l"/>
            <a:r>
              <a:rPr lang="en-US" sz="3000" u="sng" dirty="0"/>
              <a:t>Physics-constrained losses</a:t>
            </a:r>
            <a:r>
              <a:rPr lang="en-US" sz="3000" dirty="0"/>
              <a:t>:</a:t>
            </a:r>
          </a:p>
          <a:p>
            <a:pPr algn="l"/>
            <a:endParaRPr lang="en-US" sz="3000" dirty="0"/>
          </a:p>
          <a:p>
            <a:pPr marL="457200" indent="-457200" algn="l">
              <a:buFont typeface="Arial" panose="020B0604020202020204" pitchFamily="34" charset="0"/>
              <a:buChar char="•"/>
            </a:pPr>
            <a:r>
              <a:rPr lang="en-US" sz="3000" dirty="0"/>
              <a:t>Residual of definitions, state equations, conservation laws</a:t>
            </a:r>
          </a:p>
          <a:p>
            <a:pPr marL="457200" indent="-457200" algn="l">
              <a:buFont typeface="Arial" panose="020B0604020202020204" pitchFamily="34" charset="0"/>
              <a:buChar char="•"/>
            </a:pPr>
            <a:r>
              <a:rPr lang="en-US" sz="3000" dirty="0"/>
              <a:t>Approximate dynamics</a:t>
            </a:r>
          </a:p>
          <a:p>
            <a:pPr marL="457200" indent="-457200" algn="l">
              <a:buFont typeface="Arial" panose="020B0604020202020204" pitchFamily="34" charset="0"/>
              <a:buChar char="•"/>
            </a:pPr>
            <a:r>
              <a:rPr lang="en-US" sz="3000" dirty="0"/>
              <a:t>(1) Multi-scale or spectral loss; (2) directly predict spectral coefficients</a:t>
            </a:r>
          </a:p>
          <a:p>
            <a:pPr marL="457200" indent="-457200" algn="l">
              <a:buFont typeface="Arial" panose="020B0604020202020204" pitchFamily="34" charset="0"/>
              <a:buChar char="•"/>
            </a:pPr>
            <a:r>
              <a:rPr lang="en-US" sz="3000" dirty="0"/>
              <a:t>Statistical constraints: (1) Compare statistical moments to truth</a:t>
            </a:r>
            <a:br>
              <a:rPr lang="en-US" sz="3000" dirty="0"/>
            </a:br>
            <a:r>
              <a:rPr lang="en-US" sz="3000" dirty="0"/>
              <a:t>(2) Predict moments of prescribed distributions</a:t>
            </a:r>
          </a:p>
          <a:p>
            <a:pPr marL="457200" indent="-457200" algn="l">
              <a:buFont typeface="Arial" panose="020B0604020202020204" pitchFamily="34" charset="0"/>
              <a:buChar char="•"/>
            </a:pPr>
            <a:r>
              <a:rPr lang="en-US" sz="3000" dirty="0"/>
              <a:t>Custom weighting to emphasize certain physical regimes</a:t>
            </a:r>
          </a:p>
        </p:txBody>
      </p:sp>
      <p:sp>
        <p:nvSpPr>
          <p:cNvPr id="6" name="Rectangle 5">
            <a:extLst>
              <a:ext uri="{FF2B5EF4-FFF2-40B4-BE49-F238E27FC236}">
                <a16:creationId xmlns:a16="http://schemas.microsoft.com/office/drawing/2014/main" id="{3C7E7C31-A695-4128-9593-8B0CC612F1B1}"/>
              </a:ext>
            </a:extLst>
          </p:cNvPr>
          <p:cNvSpPr/>
          <p:nvPr/>
        </p:nvSpPr>
        <p:spPr>
          <a:xfrm>
            <a:off x="0" y="6488668"/>
            <a:ext cx="12192000" cy="369332"/>
          </a:xfrm>
          <a:prstGeom prst="rect">
            <a:avLst/>
          </a:prstGeom>
        </p:spPr>
        <p:txBody>
          <a:bodyPr wrap="square">
            <a:spAutoFit/>
          </a:bodyPr>
          <a:lstStyle/>
          <a:p>
            <a:pPr algn="r"/>
            <a:r>
              <a:rPr lang="en-US" i="1" u="sng" dirty="0"/>
              <a:t>See</a:t>
            </a:r>
            <a:r>
              <a:rPr lang="en-US" i="1" dirty="0"/>
              <a:t>: Lopez-Gomez et al. (2022)</a:t>
            </a:r>
          </a:p>
        </p:txBody>
      </p:sp>
      <p:pic>
        <p:nvPicPr>
          <p:cNvPr id="5" name="Picture 4" descr="\documentclass{article}&#10;\usepackage{amsmath}&#10;\pagestyle{empty}&#10;\begin{document}&#10;&#10;$\mathrm{Regression\ loss}\left[\boldsymbol{{\cal W}}\left(\boldsymbol{y_{\mathrm{pred}}},\boldsymbol{y_{\mathrm{true}}}\right)\right]&#10;$&#10;&#10;\end{document}" title="IguanaTex Bitmap Display">
            <a:extLst>
              <a:ext uri="{FF2B5EF4-FFF2-40B4-BE49-F238E27FC236}">
                <a16:creationId xmlns:a16="http://schemas.microsoft.com/office/drawing/2014/main" id="{8EB6A347-DEB8-40E2-B58C-7EFF81465868}"/>
              </a:ext>
            </a:extLst>
          </p:cNvPr>
          <p:cNvPicPr>
            <a:picLocks noChangeAspect="1"/>
          </p:cNvPicPr>
          <p:nvPr>
            <p:custDataLst>
              <p:tags r:id="rId2"/>
            </p:custDataLst>
          </p:nvPr>
        </p:nvPicPr>
        <p:blipFill>
          <a:blip r:embed="rId6">
            <a:extLst>
              <a:ext uri="{28A0092B-C50C-407E-A947-70E740481C1C}">
                <a14:useLocalDpi xmlns:a14="http://schemas.microsoft.com/office/drawing/2010/main" val="0"/>
              </a:ext>
            </a:extLst>
          </a:blip>
          <a:stretch>
            <a:fillRect/>
          </a:stretch>
        </p:blipFill>
        <p:spPr>
          <a:xfrm>
            <a:off x="5452164" y="2877930"/>
            <a:ext cx="5132221" cy="369332"/>
          </a:xfrm>
          <a:prstGeom prst="rect">
            <a:avLst/>
          </a:prstGeom>
        </p:spPr>
      </p:pic>
    </p:spTree>
    <p:extLst>
      <p:ext uri="{BB962C8B-B14F-4D97-AF65-F5344CB8AC3E}">
        <p14:creationId xmlns:p14="http://schemas.microsoft.com/office/powerpoint/2010/main" val="33351239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016C7CF-C9AD-402D-B1D3-EA17ED29E245}"/>
              </a:ext>
            </a:extLst>
          </p:cNvPr>
          <p:cNvSpPr/>
          <p:nvPr/>
        </p:nvSpPr>
        <p:spPr>
          <a:xfrm>
            <a:off x="0" y="-1"/>
            <a:ext cx="12192000" cy="10188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descr="Text&#10;&#10;Description automatically generated">
            <a:extLst>
              <a:ext uri="{FF2B5EF4-FFF2-40B4-BE49-F238E27FC236}">
                <a16:creationId xmlns:a16="http://schemas.microsoft.com/office/drawing/2014/main" id="{50C51A0F-DE65-4DD8-AF36-9706BB26E2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1811197" cy="1018799"/>
          </a:xfrm>
          <a:prstGeom prst="rect">
            <a:avLst/>
          </a:prstGeom>
        </p:spPr>
      </p:pic>
      <p:pic>
        <p:nvPicPr>
          <p:cNvPr id="12" name="Picture 11" descr="Icon&#10;&#10;Description automatically generated with low confidence">
            <a:extLst>
              <a:ext uri="{FF2B5EF4-FFF2-40B4-BE49-F238E27FC236}">
                <a16:creationId xmlns:a16="http://schemas.microsoft.com/office/drawing/2014/main" id="{9C72AAB3-16B0-469E-961C-93A20A58C50B}"/>
              </a:ext>
            </a:extLst>
          </p:cNvPr>
          <p:cNvPicPr>
            <a:picLocks noChangeAspect="1"/>
          </p:cNvPicPr>
          <p:nvPr/>
        </p:nvPicPr>
        <p:blipFill rotWithShape="1">
          <a:blip r:embed="rId4">
            <a:extLst>
              <a:ext uri="{28A0092B-C50C-407E-A947-70E740481C1C}">
                <a14:useLocalDpi xmlns:a14="http://schemas.microsoft.com/office/drawing/2010/main" val="0"/>
              </a:ext>
            </a:extLst>
          </a:blip>
          <a:srcRect l="-1" r="17044" b="27229"/>
          <a:stretch/>
        </p:blipFill>
        <p:spPr>
          <a:xfrm>
            <a:off x="9810109" y="139405"/>
            <a:ext cx="2381891" cy="739987"/>
          </a:xfrm>
          <a:prstGeom prst="rect">
            <a:avLst/>
          </a:prstGeom>
        </p:spPr>
      </p:pic>
      <p:sp>
        <p:nvSpPr>
          <p:cNvPr id="13" name="TextBox 12">
            <a:extLst>
              <a:ext uri="{FF2B5EF4-FFF2-40B4-BE49-F238E27FC236}">
                <a16:creationId xmlns:a16="http://schemas.microsoft.com/office/drawing/2014/main" id="{F36F0208-B091-4A8E-B00F-31B1AEF44E7D}"/>
              </a:ext>
            </a:extLst>
          </p:cNvPr>
          <p:cNvSpPr txBox="1"/>
          <p:nvPr/>
        </p:nvSpPr>
        <p:spPr>
          <a:xfrm>
            <a:off x="-2" y="371432"/>
            <a:ext cx="12192000" cy="553998"/>
          </a:xfrm>
          <a:prstGeom prst="rect">
            <a:avLst/>
          </a:prstGeom>
          <a:noFill/>
        </p:spPr>
        <p:txBody>
          <a:bodyPr wrap="square" rtlCol="0">
            <a:spAutoFit/>
          </a:bodyPr>
          <a:lstStyle/>
          <a:p>
            <a:pPr algn="ctr"/>
            <a:r>
              <a:rPr lang="en-US" sz="3000" dirty="0"/>
              <a:t>ML for Earth &amp; Env Sci (Week 10, FA2024)</a:t>
            </a:r>
          </a:p>
        </p:txBody>
      </p:sp>
      <p:sp>
        <p:nvSpPr>
          <p:cNvPr id="14" name="Slide Number Placeholder 13">
            <a:extLst>
              <a:ext uri="{FF2B5EF4-FFF2-40B4-BE49-F238E27FC236}">
                <a16:creationId xmlns:a16="http://schemas.microsoft.com/office/drawing/2014/main" id="{CD8FF54A-18CE-4A3A-B2EA-52A0A2C3D00E}"/>
              </a:ext>
            </a:extLst>
          </p:cNvPr>
          <p:cNvSpPr>
            <a:spLocks noGrp="1"/>
          </p:cNvSpPr>
          <p:nvPr>
            <p:ph type="sldNum" sz="quarter" idx="12"/>
          </p:nvPr>
        </p:nvSpPr>
        <p:spPr>
          <a:xfrm>
            <a:off x="4724400" y="-1944"/>
            <a:ext cx="2743200" cy="365125"/>
          </a:xfrm>
        </p:spPr>
        <p:txBody>
          <a:bodyPr/>
          <a:lstStyle/>
          <a:p>
            <a:pPr algn="ctr"/>
            <a:fld id="{A5686A01-FA10-4E06-92C7-92734750F4C6}" type="slidenum">
              <a:rPr lang="en-US" smtClean="0"/>
              <a:pPr algn="ctr"/>
              <a:t>3</a:t>
            </a:fld>
            <a:endParaRPr lang="en-US" dirty="0"/>
          </a:p>
        </p:txBody>
      </p:sp>
      <p:sp>
        <p:nvSpPr>
          <p:cNvPr id="11" name="TextBox 10">
            <a:extLst>
              <a:ext uri="{FF2B5EF4-FFF2-40B4-BE49-F238E27FC236}">
                <a16:creationId xmlns:a16="http://schemas.microsoft.com/office/drawing/2014/main" id="{77DA628A-64D9-409C-9EE5-F72C664B46BC}"/>
              </a:ext>
            </a:extLst>
          </p:cNvPr>
          <p:cNvSpPr txBox="1"/>
          <p:nvPr/>
        </p:nvSpPr>
        <p:spPr>
          <a:xfrm>
            <a:off x="74429" y="1027050"/>
            <a:ext cx="12117572" cy="523220"/>
          </a:xfrm>
          <a:prstGeom prst="rect">
            <a:avLst/>
          </a:prstGeom>
          <a:noFill/>
        </p:spPr>
        <p:txBody>
          <a:bodyPr wrap="square" rtlCol="0">
            <a:spAutoFit/>
          </a:bodyPr>
          <a:lstStyle/>
          <a:p>
            <a:pPr algn="ctr"/>
            <a:r>
              <a:rPr lang="en-US" sz="2800" dirty="0"/>
              <a:t>How to combine the flexibility of data-driven modeling with robust knowledge?</a:t>
            </a:r>
          </a:p>
        </p:txBody>
      </p:sp>
      <p:sp>
        <p:nvSpPr>
          <p:cNvPr id="16" name="TextBox 15">
            <a:extLst>
              <a:ext uri="{FF2B5EF4-FFF2-40B4-BE49-F238E27FC236}">
                <a16:creationId xmlns:a16="http://schemas.microsoft.com/office/drawing/2014/main" id="{05B444F1-414A-4203-B7FC-2DEE7FB4C090}"/>
              </a:ext>
            </a:extLst>
          </p:cNvPr>
          <p:cNvSpPr txBox="1"/>
          <p:nvPr/>
        </p:nvSpPr>
        <p:spPr>
          <a:xfrm>
            <a:off x="9519113" y="3054097"/>
            <a:ext cx="2671555" cy="2308324"/>
          </a:xfrm>
          <a:prstGeom prst="rect">
            <a:avLst/>
          </a:prstGeom>
          <a:noFill/>
        </p:spPr>
        <p:txBody>
          <a:bodyPr wrap="square">
            <a:spAutoFit/>
          </a:bodyPr>
          <a:lstStyle/>
          <a:p>
            <a:pPr algn="r"/>
            <a:r>
              <a:rPr lang="en-US" i="1" dirty="0"/>
              <a:t>Ice thickness of the alpine ice field obtained at 24k YBP modelled with a physics-guided CNN at 200m of resolution</a:t>
            </a:r>
            <a:br>
              <a:rPr lang="en-US" i="1" dirty="0"/>
            </a:br>
            <a:br>
              <a:rPr lang="en-US" i="1" u="sng" dirty="0"/>
            </a:br>
            <a:r>
              <a:rPr lang="en-US" i="1" u="sng" dirty="0"/>
              <a:t>Source</a:t>
            </a:r>
            <a:r>
              <a:rPr lang="en-US" i="1" dirty="0"/>
              <a:t>: Jouvet &amp; Cordonnier (2023)</a:t>
            </a:r>
          </a:p>
        </p:txBody>
      </p:sp>
      <p:pic>
        <p:nvPicPr>
          <p:cNvPr id="5" name="Picture 4">
            <a:extLst>
              <a:ext uri="{FF2B5EF4-FFF2-40B4-BE49-F238E27FC236}">
                <a16:creationId xmlns:a16="http://schemas.microsoft.com/office/drawing/2014/main" id="{C8BC312F-3F56-42EA-73B5-22618886FA87}"/>
              </a:ext>
            </a:extLst>
          </p:cNvPr>
          <p:cNvPicPr>
            <a:picLocks noChangeAspect="1"/>
          </p:cNvPicPr>
          <p:nvPr/>
        </p:nvPicPr>
        <p:blipFill>
          <a:blip r:embed="rId5"/>
          <a:stretch>
            <a:fillRect/>
          </a:stretch>
        </p:blipFill>
        <p:spPr>
          <a:xfrm>
            <a:off x="0" y="1558520"/>
            <a:ext cx="9519113" cy="5299479"/>
          </a:xfrm>
          <a:prstGeom prst="rect">
            <a:avLst/>
          </a:prstGeom>
        </p:spPr>
      </p:pic>
    </p:spTree>
    <p:extLst>
      <p:ext uri="{BB962C8B-B14F-4D97-AF65-F5344CB8AC3E}">
        <p14:creationId xmlns:p14="http://schemas.microsoft.com/office/powerpoint/2010/main" val="97160566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8609270-4A70-E111-0929-1AC1E938DD12}"/>
              </a:ext>
            </a:extLst>
          </p:cNvPr>
          <p:cNvSpPr>
            <a:spLocks noGrp="1"/>
          </p:cNvSpPr>
          <p:nvPr>
            <p:ph type="sldNum" sz="quarter" idx="12"/>
          </p:nvPr>
        </p:nvSpPr>
        <p:spPr/>
        <p:txBody>
          <a:bodyPr/>
          <a:lstStyle/>
          <a:p>
            <a:fld id="{A5686A01-FA10-4E06-92C7-92734750F4C6}" type="slidenum">
              <a:rPr lang="en-US" smtClean="0"/>
              <a:pPr/>
              <a:t>4</a:t>
            </a:fld>
            <a:endParaRPr lang="en-US" dirty="0"/>
          </a:p>
        </p:txBody>
      </p:sp>
      <p:pic>
        <p:nvPicPr>
          <p:cNvPr id="4" name="Picture 3" descr="A graph of a survey response&#10;&#10;Description automatically generated">
            <a:extLst>
              <a:ext uri="{FF2B5EF4-FFF2-40B4-BE49-F238E27FC236}">
                <a16:creationId xmlns:a16="http://schemas.microsoft.com/office/drawing/2014/main" id="{7A92501F-C555-65F2-CA84-858E60DB2B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8467" y="1032456"/>
            <a:ext cx="9775065" cy="5825544"/>
          </a:xfrm>
          <a:prstGeom prst="rect">
            <a:avLst/>
          </a:prstGeom>
        </p:spPr>
      </p:pic>
    </p:spTree>
    <p:extLst>
      <p:ext uri="{BB962C8B-B14F-4D97-AF65-F5344CB8AC3E}">
        <p14:creationId xmlns:p14="http://schemas.microsoft.com/office/powerpoint/2010/main" val="401092869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0E816-71E6-4789-81A4-C7C5659E7160}"/>
              </a:ext>
            </a:extLst>
          </p:cNvPr>
          <p:cNvSpPr>
            <a:spLocks noGrp="1"/>
          </p:cNvSpPr>
          <p:nvPr>
            <p:ph type="title"/>
          </p:nvPr>
        </p:nvSpPr>
        <p:spPr>
          <a:xfrm>
            <a:off x="-2" y="1042633"/>
            <a:ext cx="12192000" cy="983018"/>
          </a:xfrm>
        </p:spPr>
        <p:txBody>
          <a:bodyPr/>
          <a:lstStyle/>
          <a:p>
            <a:r>
              <a:rPr lang="en-US" dirty="0"/>
              <a:t>In-class Peer Review: Friday, Dec 6</a:t>
            </a:r>
            <a:r>
              <a:rPr lang="en-US" baseline="30000" dirty="0"/>
              <a:t>th</a:t>
            </a:r>
            <a:r>
              <a:rPr lang="en-US" dirty="0"/>
              <a:t>, 2PM-4PM</a:t>
            </a:r>
          </a:p>
        </p:txBody>
      </p:sp>
      <p:sp>
        <p:nvSpPr>
          <p:cNvPr id="3" name="Slide Number Placeholder 2">
            <a:extLst>
              <a:ext uri="{FF2B5EF4-FFF2-40B4-BE49-F238E27FC236}">
                <a16:creationId xmlns:a16="http://schemas.microsoft.com/office/drawing/2014/main" id="{084E4BB1-F0A7-450A-9EFA-9C5C6FC08931}"/>
              </a:ext>
            </a:extLst>
          </p:cNvPr>
          <p:cNvSpPr>
            <a:spLocks noGrp="1"/>
          </p:cNvSpPr>
          <p:nvPr>
            <p:ph type="sldNum" sz="quarter" idx="12"/>
          </p:nvPr>
        </p:nvSpPr>
        <p:spPr/>
        <p:txBody>
          <a:bodyPr/>
          <a:lstStyle/>
          <a:p>
            <a:fld id="{A5686A01-FA10-4E06-92C7-92734750F4C6}" type="slidenum">
              <a:rPr lang="en-US" smtClean="0"/>
              <a:t>5</a:t>
            </a:fld>
            <a:endParaRPr lang="en-US"/>
          </a:p>
        </p:txBody>
      </p:sp>
      <p:sp>
        <p:nvSpPr>
          <p:cNvPr id="10" name="Title 1">
            <a:extLst>
              <a:ext uri="{FF2B5EF4-FFF2-40B4-BE49-F238E27FC236}">
                <a16:creationId xmlns:a16="http://schemas.microsoft.com/office/drawing/2014/main" id="{D5EB457D-0278-4721-9A27-E528E0D68D50}"/>
              </a:ext>
            </a:extLst>
          </p:cNvPr>
          <p:cNvSpPr txBox="1">
            <a:spLocks/>
          </p:cNvSpPr>
          <p:nvPr/>
        </p:nvSpPr>
        <p:spPr>
          <a:xfrm>
            <a:off x="2" y="5874982"/>
            <a:ext cx="12191998" cy="983018"/>
          </a:xfrm>
          <a:prstGeom prst="rect">
            <a:avLst/>
          </a:prstGeom>
        </p:spPr>
        <p:txBody>
          <a:bodyPr vert="horz" lIns="91440" tIns="45720" rIns="91440" bIns="45720" rtlCol="0" anchor="ctr">
            <a:normAutofit fontScale="92500"/>
          </a:bodyPr>
          <a:lstStyle>
            <a:lvl1pPr algn="ctr"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Submit first draft of your project by Thursday, </a:t>
            </a:r>
            <a:r>
              <a:rPr lang="en-US" b="1" dirty="0"/>
              <a:t>Dec 5</a:t>
            </a:r>
            <a:r>
              <a:rPr lang="en-US" b="1" baseline="30000" dirty="0"/>
              <a:t>th</a:t>
            </a:r>
            <a:r>
              <a:rPr lang="en-US" b="1" dirty="0"/>
              <a:t> </a:t>
            </a:r>
          </a:p>
        </p:txBody>
      </p:sp>
      <p:pic>
        <p:nvPicPr>
          <p:cNvPr id="6" name="Picture 5">
            <a:extLst>
              <a:ext uri="{FF2B5EF4-FFF2-40B4-BE49-F238E27FC236}">
                <a16:creationId xmlns:a16="http://schemas.microsoft.com/office/drawing/2014/main" id="{A1358967-AD52-C0BE-70F6-6810D8F812DF}"/>
              </a:ext>
            </a:extLst>
          </p:cNvPr>
          <p:cNvPicPr>
            <a:picLocks noChangeAspect="1"/>
          </p:cNvPicPr>
          <p:nvPr/>
        </p:nvPicPr>
        <p:blipFill>
          <a:blip r:embed="rId3"/>
          <a:srcRect b="23661"/>
          <a:stretch/>
        </p:blipFill>
        <p:spPr>
          <a:xfrm>
            <a:off x="-2" y="3340330"/>
            <a:ext cx="12192000" cy="2556424"/>
          </a:xfrm>
          <a:prstGeom prst="rect">
            <a:avLst/>
          </a:prstGeom>
        </p:spPr>
      </p:pic>
      <p:sp>
        <p:nvSpPr>
          <p:cNvPr id="4" name="TextBox 3">
            <a:extLst>
              <a:ext uri="{FF2B5EF4-FFF2-40B4-BE49-F238E27FC236}">
                <a16:creationId xmlns:a16="http://schemas.microsoft.com/office/drawing/2014/main" id="{5152D590-4DA8-5883-C5B2-BDD30C8CA62A}"/>
              </a:ext>
            </a:extLst>
          </p:cNvPr>
          <p:cNvSpPr txBox="1"/>
          <p:nvPr/>
        </p:nvSpPr>
        <p:spPr>
          <a:xfrm>
            <a:off x="5267325" y="2101441"/>
            <a:ext cx="6924673" cy="1015663"/>
          </a:xfrm>
          <a:prstGeom prst="rect">
            <a:avLst/>
          </a:prstGeom>
          <a:noFill/>
          <a:ln w="28575">
            <a:solidFill>
              <a:srgbClr val="0091D1"/>
            </a:solidFill>
          </a:ln>
        </p:spPr>
        <p:txBody>
          <a:bodyPr wrap="square" rtlCol="0">
            <a:spAutoFit/>
          </a:bodyPr>
          <a:lstStyle/>
          <a:p>
            <a:pPr algn="ctr"/>
            <a:r>
              <a:rPr lang="en-US" sz="3000" dirty="0"/>
              <a:t>Please use the same GitHub username as you used to fork the course’s repository</a:t>
            </a:r>
          </a:p>
        </p:txBody>
      </p:sp>
      <p:sp>
        <p:nvSpPr>
          <p:cNvPr id="5" name="Rectangle 4">
            <a:extLst>
              <a:ext uri="{FF2B5EF4-FFF2-40B4-BE49-F238E27FC236}">
                <a16:creationId xmlns:a16="http://schemas.microsoft.com/office/drawing/2014/main" id="{56A46EB7-34E2-D55D-2374-7F21F5758659}"/>
              </a:ext>
            </a:extLst>
          </p:cNvPr>
          <p:cNvSpPr/>
          <p:nvPr/>
        </p:nvSpPr>
        <p:spPr>
          <a:xfrm>
            <a:off x="6096000" y="5583489"/>
            <a:ext cx="782320" cy="294640"/>
          </a:xfrm>
          <a:prstGeom prst="rect">
            <a:avLst/>
          </a:prstGeom>
          <a:noFill/>
          <a:ln w="19050">
            <a:solidFill>
              <a:srgbClr val="0091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2934960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C6239-8907-4A57-A723-BEEF915D5018}"/>
              </a:ext>
            </a:extLst>
          </p:cNvPr>
          <p:cNvSpPr>
            <a:spLocks noGrp="1"/>
          </p:cNvSpPr>
          <p:nvPr>
            <p:ph type="title"/>
          </p:nvPr>
        </p:nvSpPr>
        <p:spPr/>
        <p:txBody>
          <a:bodyPr/>
          <a:lstStyle/>
          <a:p>
            <a:r>
              <a:rPr lang="en-US" dirty="0"/>
              <a:t>Final Presentations in room 2138 </a:t>
            </a:r>
            <a:br>
              <a:rPr lang="en-US" dirty="0"/>
            </a:br>
            <a:r>
              <a:rPr lang="en-US" dirty="0"/>
              <a:t>Friday, Dec 13</a:t>
            </a:r>
            <a:r>
              <a:rPr lang="en-US" baseline="30000" dirty="0"/>
              <a:t>th</a:t>
            </a:r>
            <a:r>
              <a:rPr lang="en-US" dirty="0"/>
              <a:t> from 2PM to 4PM</a:t>
            </a:r>
          </a:p>
        </p:txBody>
      </p:sp>
      <p:sp>
        <p:nvSpPr>
          <p:cNvPr id="3" name="Slide Number Placeholder 2">
            <a:extLst>
              <a:ext uri="{FF2B5EF4-FFF2-40B4-BE49-F238E27FC236}">
                <a16:creationId xmlns:a16="http://schemas.microsoft.com/office/drawing/2014/main" id="{A164522C-45E9-48E6-AE64-6016EBEDDAC9}"/>
              </a:ext>
            </a:extLst>
          </p:cNvPr>
          <p:cNvSpPr>
            <a:spLocks noGrp="1"/>
          </p:cNvSpPr>
          <p:nvPr>
            <p:ph type="sldNum" sz="quarter" idx="12"/>
          </p:nvPr>
        </p:nvSpPr>
        <p:spPr/>
        <p:txBody>
          <a:bodyPr/>
          <a:lstStyle/>
          <a:p>
            <a:fld id="{A5686A01-FA10-4E06-92C7-92734750F4C6}" type="slidenum">
              <a:rPr lang="en-US" smtClean="0"/>
              <a:t>6</a:t>
            </a:fld>
            <a:endParaRPr lang="en-US"/>
          </a:p>
        </p:txBody>
      </p:sp>
      <p:pic>
        <p:nvPicPr>
          <p:cNvPr id="5" name="Picture 4">
            <a:extLst>
              <a:ext uri="{FF2B5EF4-FFF2-40B4-BE49-F238E27FC236}">
                <a16:creationId xmlns:a16="http://schemas.microsoft.com/office/drawing/2014/main" id="{C10C6CCE-B381-4BEE-99A6-AA0F0883EF84}"/>
              </a:ext>
            </a:extLst>
          </p:cNvPr>
          <p:cNvPicPr>
            <a:picLocks noChangeAspect="1"/>
          </p:cNvPicPr>
          <p:nvPr/>
        </p:nvPicPr>
        <p:blipFill>
          <a:blip r:embed="rId2"/>
          <a:stretch>
            <a:fillRect/>
          </a:stretch>
        </p:blipFill>
        <p:spPr>
          <a:xfrm>
            <a:off x="-2" y="2563469"/>
            <a:ext cx="12192000" cy="696838"/>
          </a:xfrm>
          <a:prstGeom prst="rect">
            <a:avLst/>
          </a:prstGeom>
        </p:spPr>
      </p:pic>
      <p:sp>
        <p:nvSpPr>
          <p:cNvPr id="6" name="TextBox 5">
            <a:extLst>
              <a:ext uri="{FF2B5EF4-FFF2-40B4-BE49-F238E27FC236}">
                <a16:creationId xmlns:a16="http://schemas.microsoft.com/office/drawing/2014/main" id="{6A8969C6-F13F-402F-AF09-61C8A2FD87D5}"/>
              </a:ext>
            </a:extLst>
          </p:cNvPr>
          <p:cNvSpPr txBox="1"/>
          <p:nvPr/>
        </p:nvSpPr>
        <p:spPr>
          <a:xfrm>
            <a:off x="0" y="3534013"/>
            <a:ext cx="12192000" cy="3323987"/>
          </a:xfrm>
          <a:prstGeom prst="rect">
            <a:avLst/>
          </a:prstGeom>
          <a:noFill/>
        </p:spPr>
        <p:txBody>
          <a:bodyPr wrap="square" rtlCol="0">
            <a:spAutoFit/>
          </a:bodyPr>
          <a:lstStyle/>
          <a:p>
            <a:pPr algn="l"/>
            <a:r>
              <a:rPr lang="en-US" sz="3000" u="sng" dirty="0"/>
              <a:t>4min presentations + 1min Q&amp;A</a:t>
            </a:r>
          </a:p>
          <a:p>
            <a:pPr algn="l"/>
            <a:endParaRPr lang="en-US" sz="3000" dirty="0"/>
          </a:p>
          <a:p>
            <a:pPr algn="l"/>
            <a:r>
              <a:rPr lang="en-US" sz="3000" dirty="0"/>
              <a:t>Tip = 1 slide/minute</a:t>
            </a:r>
          </a:p>
          <a:p>
            <a:pPr marL="457200" indent="-457200" algn="l">
              <a:buFont typeface="Arial" panose="020B0604020202020204" pitchFamily="34" charset="0"/>
              <a:buChar char="•"/>
            </a:pPr>
            <a:r>
              <a:rPr lang="en-US" sz="3000" dirty="0"/>
              <a:t>Scientific question: What’s our goal and why do we care?</a:t>
            </a:r>
          </a:p>
          <a:p>
            <a:pPr marL="457200" indent="-457200" algn="l">
              <a:buFont typeface="Arial" panose="020B0604020202020204" pitchFamily="34" charset="0"/>
              <a:buChar char="•"/>
            </a:pPr>
            <a:r>
              <a:rPr lang="en-US" sz="3000" dirty="0"/>
              <a:t>Dataset: Characteristics, challenges, training/validation/test split, etc.</a:t>
            </a:r>
          </a:p>
          <a:p>
            <a:pPr marL="457200" indent="-457200" algn="l">
              <a:buFont typeface="Arial" panose="020B0604020202020204" pitchFamily="34" charset="0"/>
              <a:buChar char="•"/>
            </a:pPr>
            <a:r>
              <a:rPr lang="en-US" sz="3000" dirty="0"/>
              <a:t>Methodology: Which ML algorithm(s) did you choose and why?</a:t>
            </a:r>
          </a:p>
          <a:p>
            <a:pPr marL="457200" indent="-457200" algn="l">
              <a:buFont typeface="Arial" panose="020B0604020202020204" pitchFamily="34" charset="0"/>
              <a:buChar char="•"/>
            </a:pPr>
            <a:r>
              <a:rPr lang="en-US" sz="3000" dirty="0"/>
              <a:t>Results: What are your findings and how does it answer the sci. question?</a:t>
            </a:r>
          </a:p>
        </p:txBody>
      </p:sp>
    </p:spTree>
    <p:extLst>
      <p:ext uri="{BB962C8B-B14F-4D97-AF65-F5344CB8AC3E}">
        <p14:creationId xmlns:p14="http://schemas.microsoft.com/office/powerpoint/2010/main" val="383887867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81E10A-3459-4F37-B2D1-3F864BD5CB33}"/>
              </a:ext>
            </a:extLst>
          </p:cNvPr>
          <p:cNvSpPr>
            <a:spLocks noGrp="1"/>
          </p:cNvSpPr>
          <p:nvPr>
            <p:ph type="ctrTitle"/>
          </p:nvPr>
        </p:nvSpPr>
        <p:spPr>
          <a:xfrm>
            <a:off x="0" y="1031359"/>
            <a:ext cx="12192000" cy="1765004"/>
          </a:xfrm>
        </p:spPr>
        <p:txBody>
          <a:bodyPr>
            <a:normAutofit/>
          </a:bodyPr>
          <a:lstStyle/>
          <a:p>
            <a:r>
              <a:rPr lang="en-US" dirty="0"/>
              <a:t>Min 80-110: Intro. to </a:t>
            </a:r>
            <a:br>
              <a:rPr lang="en-US" dirty="0"/>
            </a:br>
            <a:r>
              <a:rPr lang="en-US" dirty="0"/>
              <a:t>Knowledge-Guided ML</a:t>
            </a:r>
          </a:p>
        </p:txBody>
      </p:sp>
      <p:sp>
        <p:nvSpPr>
          <p:cNvPr id="4" name="Slide Number Placeholder 3">
            <a:extLst>
              <a:ext uri="{FF2B5EF4-FFF2-40B4-BE49-F238E27FC236}">
                <a16:creationId xmlns:a16="http://schemas.microsoft.com/office/drawing/2014/main" id="{65951D8F-8562-4A80-A9B3-5D34DC991367}"/>
              </a:ext>
            </a:extLst>
          </p:cNvPr>
          <p:cNvSpPr>
            <a:spLocks noGrp="1"/>
          </p:cNvSpPr>
          <p:nvPr>
            <p:ph type="sldNum" sz="quarter" idx="12"/>
          </p:nvPr>
        </p:nvSpPr>
        <p:spPr/>
        <p:txBody>
          <a:bodyPr/>
          <a:lstStyle/>
          <a:p>
            <a:fld id="{A5686A01-FA10-4E06-92C7-92734750F4C6}" type="slidenum">
              <a:rPr lang="en-US" smtClean="0"/>
              <a:t>7</a:t>
            </a:fld>
            <a:endParaRPr lang="en-US"/>
          </a:p>
        </p:txBody>
      </p:sp>
      <p:sp>
        <p:nvSpPr>
          <p:cNvPr id="5" name="Subtitle 2">
            <a:extLst>
              <a:ext uri="{FF2B5EF4-FFF2-40B4-BE49-F238E27FC236}">
                <a16:creationId xmlns:a16="http://schemas.microsoft.com/office/drawing/2014/main" id="{F938649D-351C-4F26-B22E-257FBE0817E2}"/>
              </a:ext>
            </a:extLst>
          </p:cNvPr>
          <p:cNvSpPr txBox="1">
            <a:spLocks/>
          </p:cNvSpPr>
          <p:nvPr/>
        </p:nvSpPr>
        <p:spPr>
          <a:xfrm>
            <a:off x="0" y="2873291"/>
            <a:ext cx="12192001" cy="3385668"/>
          </a:xfrm>
          <a:prstGeom prst="rect">
            <a:avLst/>
          </a:prstGeom>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CMU Sans Serif" panose="02000603000000000000" pitchFamily="2" charset="0"/>
                <a:ea typeface="CMU Sans Serif" panose="02000603000000000000" pitchFamily="2" charset="0"/>
                <a:cs typeface="CMU Sans Serif" panose="02000603000000000000" pitchFamily="2"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u="sng" dirty="0"/>
              <a:t>Learning Objectives</a:t>
            </a:r>
            <a:r>
              <a:rPr lang="en-US" dirty="0"/>
              <a:t> (</a:t>
            </a:r>
            <a:r>
              <a:rPr lang="en-US" dirty="0" err="1"/>
              <a:t>Karpatne</a:t>
            </a:r>
            <a:r>
              <a:rPr lang="en-US" dirty="0"/>
              <a:t> et al., 2022):</a:t>
            </a:r>
          </a:p>
          <a:p>
            <a:endParaRPr lang="en-US" dirty="0"/>
          </a:p>
          <a:p>
            <a:pPr marL="457200" indent="-457200">
              <a:buFont typeface="+mj-lt"/>
              <a:buAutoNum type="arabicPeriod"/>
            </a:pPr>
            <a:r>
              <a:rPr lang="en-US" dirty="0"/>
              <a:t>Understand why purely knowledge-based or data-driven models may fail</a:t>
            </a:r>
          </a:p>
          <a:p>
            <a:pPr marL="457200" indent="-457200">
              <a:buFont typeface="+mj-lt"/>
              <a:buAutoNum type="arabicPeriod"/>
            </a:pPr>
            <a:r>
              <a:rPr lang="en-US" dirty="0"/>
              <a:t>Define alignment, knowledge-guided ML, and physics-guided ML</a:t>
            </a:r>
          </a:p>
          <a:p>
            <a:pPr marL="457200" indent="-457200">
              <a:buFont typeface="+mj-lt"/>
              <a:buAutoNum type="arabicPeriod"/>
            </a:pPr>
            <a:r>
              <a:rPr lang="en-US" dirty="0"/>
              <a:t>Explain physics-guided loss functions and architectures</a:t>
            </a:r>
          </a:p>
          <a:p>
            <a:pPr marL="457200" indent="-457200">
              <a:buFont typeface="+mj-lt"/>
              <a:buAutoNum type="arabicPeriod"/>
            </a:pPr>
            <a:r>
              <a:rPr lang="en-US" dirty="0"/>
              <a:t>Distinguish hard from soft constraints</a:t>
            </a:r>
          </a:p>
          <a:p>
            <a:pPr marL="457200" indent="-457200">
              <a:buFont typeface="+mj-lt"/>
              <a:buAutoNum type="arabicPeriod"/>
            </a:pPr>
            <a:r>
              <a:rPr lang="en-US" dirty="0"/>
              <a:t>Distinguish between out-of-sample (</a:t>
            </a:r>
            <a:r>
              <a:rPr lang="en-US" dirty="0" err="1"/>
              <a:t>i.i.d.</a:t>
            </a:r>
            <a:r>
              <a:rPr lang="en-US" dirty="0"/>
              <a:t>) and out-of-distribution generalization</a:t>
            </a:r>
          </a:p>
          <a:p>
            <a:pPr marL="457200" indent="-457200">
              <a:buFont typeface="+mj-lt"/>
              <a:buAutoNum type="arabicPeriod"/>
            </a:pPr>
            <a:r>
              <a:rPr lang="en-US" dirty="0"/>
              <a:t>Categorize types of knowledge-guided ML</a:t>
            </a:r>
          </a:p>
        </p:txBody>
      </p:sp>
    </p:spTree>
    <p:extLst>
      <p:ext uri="{BB962C8B-B14F-4D97-AF65-F5344CB8AC3E}">
        <p14:creationId xmlns:p14="http://schemas.microsoft.com/office/powerpoint/2010/main" val="157138055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5E258D7-0BF1-E441-3E75-2DA7898F8568}"/>
              </a:ext>
            </a:extLst>
          </p:cNvPr>
          <p:cNvSpPr/>
          <p:nvPr/>
        </p:nvSpPr>
        <p:spPr>
          <a:xfrm>
            <a:off x="-158620" y="3552825"/>
            <a:ext cx="3284917" cy="3390900"/>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C619C46-23C1-8072-A557-EAB9149C102A}"/>
              </a:ext>
            </a:extLst>
          </p:cNvPr>
          <p:cNvSpPr>
            <a:spLocks noGrp="1"/>
          </p:cNvSpPr>
          <p:nvPr>
            <p:ph type="title"/>
          </p:nvPr>
        </p:nvSpPr>
        <p:spPr>
          <a:xfrm>
            <a:off x="-2" y="1042633"/>
            <a:ext cx="12192000" cy="814742"/>
          </a:xfrm>
        </p:spPr>
        <p:txBody>
          <a:bodyPr/>
          <a:lstStyle/>
          <a:p>
            <a:r>
              <a:rPr lang="en-US" dirty="0"/>
              <a:t>Purely knowledge-driven models may fail</a:t>
            </a:r>
          </a:p>
        </p:txBody>
      </p:sp>
      <p:sp>
        <p:nvSpPr>
          <p:cNvPr id="3" name="Slide Number Placeholder 2">
            <a:extLst>
              <a:ext uri="{FF2B5EF4-FFF2-40B4-BE49-F238E27FC236}">
                <a16:creationId xmlns:a16="http://schemas.microsoft.com/office/drawing/2014/main" id="{954A577E-7962-FAEA-E2C6-968362057235}"/>
              </a:ext>
            </a:extLst>
          </p:cNvPr>
          <p:cNvSpPr>
            <a:spLocks noGrp="1"/>
          </p:cNvSpPr>
          <p:nvPr>
            <p:ph type="sldNum" sz="quarter" idx="12"/>
          </p:nvPr>
        </p:nvSpPr>
        <p:spPr/>
        <p:txBody>
          <a:bodyPr/>
          <a:lstStyle/>
          <a:p>
            <a:fld id="{A5686A01-FA10-4E06-92C7-92734750F4C6}" type="slidenum">
              <a:rPr lang="en-US" smtClean="0"/>
              <a:t>8</a:t>
            </a:fld>
            <a:endParaRPr lang="en-US"/>
          </a:p>
        </p:txBody>
      </p:sp>
      <p:pic>
        <p:nvPicPr>
          <p:cNvPr id="5" name="Picture 4">
            <a:extLst>
              <a:ext uri="{FF2B5EF4-FFF2-40B4-BE49-F238E27FC236}">
                <a16:creationId xmlns:a16="http://schemas.microsoft.com/office/drawing/2014/main" id="{2DF1CA89-6E49-B297-63FE-0434F625BCCA}"/>
              </a:ext>
            </a:extLst>
          </p:cNvPr>
          <p:cNvPicPr>
            <a:picLocks noChangeAspect="1"/>
          </p:cNvPicPr>
          <p:nvPr/>
        </p:nvPicPr>
        <p:blipFill>
          <a:blip r:embed="rId3"/>
          <a:srcRect b="30873"/>
          <a:stretch/>
        </p:blipFill>
        <p:spPr>
          <a:xfrm>
            <a:off x="-9528" y="1857374"/>
            <a:ext cx="12201527" cy="1696775"/>
          </a:xfrm>
          <a:prstGeom prst="rect">
            <a:avLst/>
          </a:prstGeom>
        </p:spPr>
      </p:pic>
      <p:pic>
        <p:nvPicPr>
          <p:cNvPr id="7" name="Picture 6">
            <a:extLst>
              <a:ext uri="{FF2B5EF4-FFF2-40B4-BE49-F238E27FC236}">
                <a16:creationId xmlns:a16="http://schemas.microsoft.com/office/drawing/2014/main" id="{BBF27033-CE05-9941-1A08-32F0B076D6DD}"/>
              </a:ext>
            </a:extLst>
          </p:cNvPr>
          <p:cNvPicPr>
            <a:picLocks noChangeAspect="1"/>
          </p:cNvPicPr>
          <p:nvPr/>
        </p:nvPicPr>
        <p:blipFill>
          <a:blip r:embed="rId4"/>
          <a:stretch>
            <a:fillRect/>
          </a:stretch>
        </p:blipFill>
        <p:spPr>
          <a:xfrm>
            <a:off x="-9527" y="3732735"/>
            <a:ext cx="3126298" cy="2945355"/>
          </a:xfrm>
          <a:prstGeom prst="rect">
            <a:avLst/>
          </a:prstGeom>
        </p:spPr>
      </p:pic>
      <p:pic>
        <p:nvPicPr>
          <p:cNvPr id="9" name="Picture 8">
            <a:extLst>
              <a:ext uri="{FF2B5EF4-FFF2-40B4-BE49-F238E27FC236}">
                <a16:creationId xmlns:a16="http://schemas.microsoft.com/office/drawing/2014/main" id="{8E91B220-3491-D695-A9C4-557ABA8EBC0E}"/>
              </a:ext>
            </a:extLst>
          </p:cNvPr>
          <p:cNvPicPr>
            <a:picLocks noChangeAspect="1"/>
          </p:cNvPicPr>
          <p:nvPr/>
        </p:nvPicPr>
        <p:blipFill>
          <a:blip r:embed="rId5"/>
          <a:stretch>
            <a:fillRect/>
          </a:stretch>
        </p:blipFill>
        <p:spPr>
          <a:xfrm>
            <a:off x="3126298" y="3552825"/>
            <a:ext cx="9065702" cy="3305175"/>
          </a:xfrm>
          <a:prstGeom prst="rect">
            <a:avLst/>
          </a:prstGeom>
        </p:spPr>
      </p:pic>
    </p:spTree>
    <p:extLst>
      <p:ext uri="{BB962C8B-B14F-4D97-AF65-F5344CB8AC3E}">
        <p14:creationId xmlns:p14="http://schemas.microsoft.com/office/powerpoint/2010/main" val="46057553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88C3EC-4526-2D28-1B8E-61830749B740}"/>
              </a:ext>
            </a:extLst>
          </p:cNvPr>
          <p:cNvSpPr>
            <a:spLocks noGrp="1"/>
          </p:cNvSpPr>
          <p:nvPr>
            <p:ph type="title"/>
          </p:nvPr>
        </p:nvSpPr>
        <p:spPr>
          <a:xfrm>
            <a:off x="-2" y="1042633"/>
            <a:ext cx="12192000" cy="805217"/>
          </a:xfrm>
        </p:spPr>
        <p:txBody>
          <a:bodyPr>
            <a:normAutofit/>
          </a:bodyPr>
          <a:lstStyle/>
          <a:p>
            <a:r>
              <a:rPr lang="en-US" dirty="0"/>
              <a:t>Purely data-driven models may fail: “Big data hubris”</a:t>
            </a:r>
          </a:p>
        </p:txBody>
      </p:sp>
      <p:sp>
        <p:nvSpPr>
          <p:cNvPr id="3" name="Slide Number Placeholder 2">
            <a:extLst>
              <a:ext uri="{FF2B5EF4-FFF2-40B4-BE49-F238E27FC236}">
                <a16:creationId xmlns:a16="http://schemas.microsoft.com/office/drawing/2014/main" id="{0A99F603-4386-109F-823F-0035B5497007}"/>
              </a:ext>
            </a:extLst>
          </p:cNvPr>
          <p:cNvSpPr>
            <a:spLocks noGrp="1"/>
          </p:cNvSpPr>
          <p:nvPr>
            <p:ph type="sldNum" sz="quarter" idx="12"/>
          </p:nvPr>
        </p:nvSpPr>
        <p:spPr/>
        <p:txBody>
          <a:bodyPr/>
          <a:lstStyle/>
          <a:p>
            <a:fld id="{A5686A01-FA10-4E06-92C7-92734750F4C6}" type="slidenum">
              <a:rPr lang="en-US" smtClean="0"/>
              <a:t>9</a:t>
            </a:fld>
            <a:endParaRPr lang="en-US"/>
          </a:p>
        </p:txBody>
      </p:sp>
      <p:pic>
        <p:nvPicPr>
          <p:cNvPr id="5" name="Picture 4">
            <a:extLst>
              <a:ext uri="{FF2B5EF4-FFF2-40B4-BE49-F238E27FC236}">
                <a16:creationId xmlns:a16="http://schemas.microsoft.com/office/drawing/2014/main" id="{2ADFC9B1-D4BA-EB40-0C16-732831AEA9A5}"/>
              </a:ext>
            </a:extLst>
          </p:cNvPr>
          <p:cNvPicPr>
            <a:picLocks noChangeAspect="1"/>
          </p:cNvPicPr>
          <p:nvPr/>
        </p:nvPicPr>
        <p:blipFill>
          <a:blip r:embed="rId3"/>
          <a:stretch>
            <a:fillRect/>
          </a:stretch>
        </p:blipFill>
        <p:spPr>
          <a:xfrm>
            <a:off x="-1" y="1847851"/>
            <a:ext cx="5648861" cy="5010150"/>
          </a:xfrm>
          <a:prstGeom prst="rect">
            <a:avLst/>
          </a:prstGeom>
        </p:spPr>
      </p:pic>
      <p:pic>
        <p:nvPicPr>
          <p:cNvPr id="7" name="Picture 6">
            <a:extLst>
              <a:ext uri="{FF2B5EF4-FFF2-40B4-BE49-F238E27FC236}">
                <a16:creationId xmlns:a16="http://schemas.microsoft.com/office/drawing/2014/main" id="{D56B9556-F92C-AFAF-0806-5E668754391A}"/>
              </a:ext>
            </a:extLst>
          </p:cNvPr>
          <p:cNvPicPr>
            <a:picLocks noChangeAspect="1"/>
          </p:cNvPicPr>
          <p:nvPr/>
        </p:nvPicPr>
        <p:blipFill>
          <a:blip r:embed="rId4"/>
          <a:stretch>
            <a:fillRect/>
          </a:stretch>
        </p:blipFill>
        <p:spPr>
          <a:xfrm>
            <a:off x="5648859" y="2050503"/>
            <a:ext cx="6543141" cy="4438164"/>
          </a:xfrm>
          <a:prstGeom prst="rect">
            <a:avLst/>
          </a:prstGeom>
        </p:spPr>
      </p:pic>
      <p:sp>
        <p:nvSpPr>
          <p:cNvPr id="8" name="TextBox 7">
            <a:extLst>
              <a:ext uri="{FF2B5EF4-FFF2-40B4-BE49-F238E27FC236}">
                <a16:creationId xmlns:a16="http://schemas.microsoft.com/office/drawing/2014/main" id="{07235337-52CF-68E9-1D31-FCC063A14069}"/>
              </a:ext>
            </a:extLst>
          </p:cNvPr>
          <p:cNvSpPr txBox="1"/>
          <p:nvPr/>
        </p:nvSpPr>
        <p:spPr>
          <a:xfrm>
            <a:off x="1524002" y="6488667"/>
            <a:ext cx="10667998" cy="369332"/>
          </a:xfrm>
          <a:prstGeom prst="rect">
            <a:avLst/>
          </a:prstGeom>
          <a:noFill/>
        </p:spPr>
        <p:txBody>
          <a:bodyPr wrap="square" rtlCol="0">
            <a:spAutoFit/>
          </a:bodyPr>
          <a:lstStyle/>
          <a:p>
            <a:pPr algn="r"/>
            <a:r>
              <a:rPr lang="en-US" i="1" u="sng" dirty="0"/>
              <a:t>Source:</a:t>
            </a:r>
            <a:r>
              <a:rPr lang="en-US" i="1" dirty="0"/>
              <a:t> Lazer et al. (2013)</a:t>
            </a:r>
          </a:p>
        </p:txBody>
      </p:sp>
    </p:spTree>
    <p:extLst>
      <p:ext uri="{BB962C8B-B14F-4D97-AF65-F5344CB8AC3E}">
        <p14:creationId xmlns:p14="http://schemas.microsoft.com/office/powerpoint/2010/main" val="82544321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OUTPUTDPI" val="1200"/>
  <p:tag name="ORIGINALHEIGHT" val="191,976"/>
  <p:tag name="ORIGINALWIDTH" val="2359,955"/>
  <p:tag name="LATEXADDIN" val="\documentclass{article}&#10;\usepackage{amsmath}&#10;\pagestyle{empty}&#10;\begin{document}&#10;&#10;$\mathrm{Relative\ Humidity\overset{\mathrm{def}}{=}\frac{\mathrm{Vapor\ pressure}}{\mathrm{Saturation\ vapor\ pressure}}}$&#10;&#10;\end{document}"/>
  <p:tag name="IGUANATEXSIZE" val="20"/>
  <p:tag name="IGUANATEXCURSOR" val="204"/>
  <p:tag name="TRANSPARENCY" val="True"/>
  <p:tag name="LATEXENGINEID" val="0"/>
  <p:tag name="TEMPFOLDER" val="c:\temp\"/>
  <p:tag name="LATEXFORMHEIGHT" val="312"/>
  <p:tag name="LATEXFORMWIDTH" val="384"/>
  <p:tag name="LATEXFORMWRAP" val="True"/>
  <p:tag name="BITMAPVECTOR" val="0"/>
</p:tagLst>
</file>

<file path=ppt/tags/tag10.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4089,989"/>
  <p:tag name="LATEXADDIN" val="\documentclass{article}&#10;\usepackage{amsmath}&#10;\pagestyle{empty}&#10;\begin{document}&#10;&#10;$\mathrm{Loss}=\alpha\left(\mathrm{Regression\ loss}\right)+\left(1-\alpha\right)\left(\mathrm{Physics-constrained\ loss}\right)\ \ \ \alpha\in\left[0,1\right]&#10;$&#10;&#10;&#10;\end{document}"/>
  <p:tag name="IGUANATEXSIZE" val="20"/>
  <p:tag name="IGUANATEXCURSOR" val="195"/>
  <p:tag name="TRANSPARENCY" val="True"/>
  <p:tag name="LATEXENGINEID" val="0"/>
  <p:tag name="TEMPFOLDER" val="c:\temp\"/>
  <p:tag name="LATEXFORMHEIGHT" val="312"/>
  <p:tag name="LATEXFORMWIDTH" val="384"/>
  <p:tag name="LATEXFORMWRAP" val="True"/>
  <p:tag name="BITMAPVECTOR" val="0"/>
</p:tagLst>
</file>

<file path=ppt/tags/tag11.xml><?xml version="1.0" encoding="utf-8"?>
<p:tagLst xmlns:a="http://schemas.openxmlformats.org/drawingml/2006/main" xmlns:r="http://schemas.openxmlformats.org/officeDocument/2006/relationships" xmlns:p="http://schemas.openxmlformats.org/presentationml/2006/main">
  <p:tag name="OUTPUTDPI" val="1200"/>
  <p:tag name="ORIGINALHEIGHT" val="134,2332"/>
  <p:tag name="ORIGINALWIDTH" val="2214,473"/>
  <p:tag name="LATEXADDIN" val="\documentclass{article}&#10;\usepackage{amsmath}&#10;\pagestyle{empty}&#10;\begin{document}&#10;&#10;$\mathrm{Regression\ loss}\left[\boldsymbol{\widehat{y_{\mathrm{pred}}}}\left(\boldsymbol{k},\omega\right),\boldsymbol{\widehat{y_{\mathrm{true}}}}\left(\boldsymbol{k},\omega\right)\right]&#10;$&#10;&#10;&#10;\end{document}"/>
  <p:tag name="IGUANATEXSIZE" val="20"/>
  <p:tag name="IGUANATEXCURSOR" val="270"/>
  <p:tag name="TRANSPARENCY" val="True"/>
  <p:tag name="LATEXENGINEID" val="0"/>
  <p:tag name="TEMPFOLDER" val="c:\temp\"/>
  <p:tag name="LATEXFORMHEIGHT" val="312"/>
  <p:tag name="LATEXFORMWIDTH" val="384"/>
  <p:tag name="LATEXFORMWRAP" val="True"/>
  <p:tag name="BITMAPVECTOR" val="0"/>
</p:tagLst>
</file>

<file path=ppt/tags/tag12.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4089,989"/>
  <p:tag name="LATEXADDIN" val="\documentclass{article}&#10;\usepackage{amsmath}&#10;\pagestyle{empty}&#10;\begin{document}&#10;&#10;$\mathrm{Loss}=\alpha\left(\mathrm{Regression\ loss}\right)+\left(1-\alpha\right)\left(\mathrm{Physics-constrained\ loss}\right)\ \ \ \alpha\in\left[0,1\right]&#10;$&#10;&#10;&#10;\end{document}"/>
  <p:tag name="IGUANATEXSIZE" val="20"/>
  <p:tag name="IGUANATEXCURSOR" val="195"/>
  <p:tag name="TRANSPARENCY" val="True"/>
  <p:tag name="LATEXENGINEID" val="0"/>
  <p:tag name="TEMPFOLDER" val="c:\temp\"/>
  <p:tag name="LATEXFORMHEIGHT" val="312"/>
  <p:tag name="LATEXFORMWIDTH" val="384"/>
  <p:tag name="LATEXFORMWRAP" val="True"/>
  <p:tag name="BITMAPVECTOR" val="0"/>
</p:tagLst>
</file>

<file path=ppt/tags/tag13.xml><?xml version="1.0" encoding="utf-8"?>
<p:tagLst xmlns:a="http://schemas.openxmlformats.org/drawingml/2006/main" xmlns:r="http://schemas.openxmlformats.org/officeDocument/2006/relationships" xmlns:p="http://schemas.openxmlformats.org/presentationml/2006/main">
  <p:tag name="OUTPUTDPI" val="1200"/>
  <p:tag name="ORIGINALHEIGHT" val="129,7338"/>
  <p:tag name="ORIGINALWIDTH" val="2458,193"/>
  <p:tag name="LATEXADDIN" val="\documentclass{article}&#10;\usepackage{amsmath}&#10;\pagestyle{empty}&#10;\begin{document}&#10;&#10;$\|\mathrm{\boldsymbol{\mathrm{Covariance}}}\left(\boldsymbol{y_{\mathrm{pred}}}\right)-\mathrm{\boldsymbol{\mathrm{Covariance}}}\left(\boldsymbol{y_{\mathrm{true}}}\right)\|&#10;$&#10;&#10;\end{document}"/>
  <p:tag name="IGUANATEXSIZE" val="20"/>
  <p:tag name="IGUANATEXCURSOR" val="208"/>
  <p:tag name="TRANSPARENCY" val="True"/>
  <p:tag name="LATEXENGINEID" val="0"/>
  <p:tag name="TEMPFOLDER" val="c:\temp\"/>
  <p:tag name="LATEXFORMHEIGHT" val="312"/>
  <p:tag name="LATEXFORMWIDTH" val="384"/>
  <p:tag name="LATEXFORMWRAP" val="True"/>
  <p:tag name="BITMAPVECTOR" val="0"/>
</p:tagLst>
</file>

<file path=ppt/tags/tag14.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4089,989"/>
  <p:tag name="LATEXADDIN" val="\documentclass{article}&#10;\usepackage{amsmath}&#10;\pagestyle{empty}&#10;\begin{document}&#10;&#10;$\mathrm{Loss}=\alpha\left(\mathrm{Regression\ loss}\right)+\left(1-\alpha\right)\left(\mathrm{Physics-constrained\ loss}\right)\ \ \ \alpha\in\left[0,1\right]&#10;$&#10;&#10;&#10;\end{document}"/>
  <p:tag name="IGUANATEXSIZE" val="20"/>
  <p:tag name="IGUANATEXCURSOR" val="195"/>
  <p:tag name="TRANSPARENCY" val="True"/>
  <p:tag name="LATEXENGINEID" val="0"/>
  <p:tag name="TEMPFOLDER" val="c:\temp\"/>
  <p:tag name="LATEXFORMHEIGHT" val="312"/>
  <p:tag name="LATEXFORMWIDTH" val="384"/>
  <p:tag name="LATEXFORMWRAP" val="True"/>
  <p:tag name="BITMAPVECTOR" val="0"/>
</p:tagLst>
</file>

<file path=ppt/tags/tag15.xml><?xml version="1.0" encoding="utf-8"?>
<p:tagLst xmlns:a="http://schemas.openxmlformats.org/drawingml/2006/main" xmlns:r="http://schemas.openxmlformats.org/officeDocument/2006/relationships" xmlns:p="http://schemas.openxmlformats.org/presentationml/2006/main">
  <p:tag name="OUTPUTDPI" val="1200"/>
  <p:tag name="ORIGINALHEIGHT" val="597,6753"/>
  <p:tag name="ORIGINALWIDTH" val="2849,644"/>
  <p:tag name="LATEXADDIN" val="\documentclass{article}&#10;\usepackage{amsmath}&#10;\pagestyle{empty}&#10;\begin{document}&#10;&#10;&#10;$\mathrm{Regression\ loss}\left[\begin{pmatrix}\mathrm{Mean_{pred}}\\&#10;\mathrm{Std_{pred}}\\&#10;\mathrm{Skewness_{pred}}\\&#10;...&#10;\end{pmatrix},\begin{pmatrix}\mathrm{Mean_{true}}\\&#10;\mathrm{Std_{true}}\\&#10;\mathrm{Skewness_{true}}\\&#10;...&#10;\end{pmatrix}\right]&#10;$&#10;&#10;\end{document}"/>
  <p:tag name="IGUANATEXSIZE" val="20"/>
  <p:tag name="IGUANATEXCURSOR" val="331"/>
  <p:tag name="TRANSPARENCY" val="True"/>
  <p:tag name="LATEXENGINEID" val="0"/>
  <p:tag name="TEMPFOLDER" val="c:\temp\"/>
  <p:tag name="LATEXFORMHEIGHT" val="312"/>
  <p:tag name="LATEXFORMWIDTH" val="384"/>
  <p:tag name="LATEXFORMWRAP" val="True"/>
  <p:tag name="BITMAPVECTOR" val="0"/>
</p:tagLst>
</file>

<file path=ppt/tags/tag16.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4089,989"/>
  <p:tag name="LATEXADDIN" val="\documentclass{article}&#10;\usepackage{amsmath}&#10;\pagestyle{empty}&#10;\begin{document}&#10;&#10;$\mathrm{Loss}=\alpha\left(\mathrm{Regression\ loss}\right)+\left(1-\alpha\right)\left(\mathrm{Physics-constrained\ loss}\right)\ \ \ \alpha\in\left[0,1\right]&#10;$&#10;&#10;&#10;\end{document}"/>
  <p:tag name="IGUANATEXSIZE" val="20"/>
  <p:tag name="IGUANATEXCURSOR" val="195"/>
  <p:tag name="TRANSPARENCY" val="True"/>
  <p:tag name="LATEXENGINEID" val="0"/>
  <p:tag name="TEMPFOLDER" val="c:\temp\"/>
  <p:tag name="LATEXFORMHEIGHT" val="312"/>
  <p:tag name="LATEXFORMWIDTH" val="384"/>
  <p:tag name="LATEXFORMWRAP" val="True"/>
  <p:tag name="BITMAPVECTOR" val="0"/>
</p:tagLst>
</file>

<file path=ppt/tags/tag17.xml><?xml version="1.0" encoding="utf-8"?>
<p:tagLst xmlns:a="http://schemas.openxmlformats.org/drawingml/2006/main" xmlns:r="http://schemas.openxmlformats.org/officeDocument/2006/relationships" xmlns:p="http://schemas.openxmlformats.org/presentationml/2006/main">
  <p:tag name="OUTPUTDPI" val="1200"/>
  <p:tag name="ORIGINALHEIGHT" val="129,7338"/>
  <p:tag name="ORIGINALWIDTH" val="1802,775"/>
  <p:tag name="LATEXADDIN" val="\documentclass{article}&#10;\usepackage{amsmath}&#10;\pagestyle{empty}&#10;\begin{document}&#10;&#10;$\mathrm{Regression\ loss}\left[\boldsymbol{{\cal W}}\left(\boldsymbol{y_{\mathrm{pred}}},\boldsymbol{y_{\mathrm{true}}}\right)\right]&#10;$&#10;&#10;\end{document}"/>
  <p:tag name="IGUANATEXSIZE" val="20"/>
  <p:tag name="IGUANATEXCURSOR" val="216"/>
  <p:tag name="TRANSPARENCY" val="True"/>
  <p:tag name="LATEXENGINEID" val="0"/>
  <p:tag name="TEMPFOLDER" val="c:\temp\"/>
  <p:tag name="LATEXFORMHEIGHT" val="312"/>
  <p:tag name="LATEXFORMWIDTH" val="384"/>
  <p:tag name="LATEXFORMWRAP" val="True"/>
  <p:tag name="BITMAPVECTOR" val="0"/>
</p:tagLst>
</file>

<file path=ppt/tags/tag2.xml><?xml version="1.0" encoding="utf-8"?>
<p:tagLst xmlns:a="http://schemas.openxmlformats.org/drawingml/2006/main" xmlns:r="http://schemas.openxmlformats.org/officeDocument/2006/relationships" xmlns:p="http://schemas.openxmlformats.org/presentationml/2006/main">
  <p:tag name="OUTPUTDPI" val="1200"/>
  <p:tag name="ORIGINALHEIGHT" val="114,7357"/>
  <p:tag name="ORIGINALWIDTH" val="158,9802"/>
  <p:tag name="LATEXADDIN" val="\documentclass{article}&#10;\usepackage{amsmath,amssymb}&#10;\pagestyle{empty}&#10;\begin{document}&#10;&#10;&#10;$\mathbb{R}_{+}$&#10;&#10;\end{document}"/>
  <p:tag name="IGUANATEXSIZE" val="20"/>
  <p:tag name="IGUANATEXCURSOR" val="51"/>
  <p:tag name="TRANSPARENCY" val="True"/>
  <p:tag name="LATEXENGINEID" val="0"/>
  <p:tag name="TEMPFOLDER" val="c:\temp\"/>
  <p:tag name="LATEXFORMHEIGHT" val="312"/>
  <p:tag name="LATEXFORMWIDTH" val="384"/>
  <p:tag name="LATEXFORMWRAP" val="True"/>
  <p:tag name="BITMAPVECTOR" val="0"/>
</p:tagLst>
</file>

<file path=ppt/tags/tag3.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827,8965"/>
  <p:tag name="OUTPUTTYPE" val="PNG"/>
  <p:tag name="IGUANATEXVERSION" val="160"/>
  <p:tag name="LATEXADDIN" val="\documentclass{article}&#10;\usepackage{amsmath,xcolor}&#10;\pagestyle{empty}&#10;\begin{document}&#10;&#10;&#10;$\textcolor{blue}{f\left[g\left(x\right)\right]=f\left(x\right)}$&#10;&#10;\end{document}"/>
  <p:tag name="IGUANATEXSIZE" val="20"/>
  <p:tag name="IGUANATEXCURSOR" val="105"/>
  <p:tag name="TRANSPARENCY" val="True"/>
  <p:tag name="LATEXENGINEID" val="0"/>
  <p:tag name="TEMPFOLDER" val="c:\temp\"/>
  <p:tag name="LATEXFORMHEIGHT" val="312"/>
  <p:tag name="LATEXFORMWIDTH" val="384"/>
  <p:tag name="LATEXFORMWRAP" val="True"/>
  <p:tag name="BITMAPVECTOR" val="0"/>
</p:tagLst>
</file>

<file path=ppt/tags/tag4.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851,8936"/>
  <p:tag name="LATEXADDIN" val="\documentclass{article}&#10;\usepackage{amsmath,xcolor}&#10;\pagestyle{empty}&#10;\begin{document}&#10;&#10;&#10;$\textcolor{orange}{f\left[g\left(x\right)\right]=g^{\prime}\left(x\right)}$&#10;&#10;\end{document}"/>
  <p:tag name="IGUANATEXSIZE" val="20"/>
  <p:tag name="IGUANATEXCURSOR" val="164"/>
  <p:tag name="TRANSPARENCY" val="True"/>
  <p:tag name="LATEXENGINEID" val="0"/>
  <p:tag name="TEMPFOLDER" val="c:\temp\"/>
  <p:tag name="LATEXFORMHEIGHT" val="312"/>
  <p:tag name="LATEXFORMWIDTH" val="384"/>
  <p:tag name="LATEXFORMWRAP" val="True"/>
  <p:tag name="BITMAPVECTOR" val="0"/>
</p:tagLst>
</file>

<file path=ppt/tags/tag5.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4089,989"/>
  <p:tag name="LATEXADDIN" val="\documentclass{article}&#10;\usepackage{amsmath}&#10;\pagestyle{empty}&#10;\begin{document}&#10;&#10;$\mathrm{Loss}=\alpha\left(\mathrm{Regression\ loss}\right)+\left(1-\alpha\right)\left(\mathrm{Physics-constrained\ loss}\right)\ \ \ \alpha\in\left[0,1\right]&#10;$&#10;&#10;&#10;\end{document}"/>
  <p:tag name="IGUANATEXSIZE" val="20"/>
  <p:tag name="IGUANATEXCURSOR" val="195"/>
  <p:tag name="TRANSPARENCY" val="True"/>
  <p:tag name="LATEXENGINEID" val="0"/>
  <p:tag name="TEMPFOLDER" val="c:\temp\"/>
  <p:tag name="LATEXFORMHEIGHT" val="312"/>
  <p:tag name="LATEXFORMWIDTH" val="384"/>
  <p:tag name="LATEXFORMWRAP" val="True"/>
  <p:tag name="BITMAPVECTOR" val="0"/>
</p:tagLst>
</file>

<file path=ppt/tags/tag6.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796,4005"/>
  <p:tag name="LATEXADDIN" val="\documentclass{article}&#10;\usepackage{amsmath}&#10;\pagestyle{empty}&#10;\begin{document}&#10;&#10;$\|\boldsymbol{{\cal P}}\left(\boldsymbol{y_{\mathrm{Pred}}},\boldsymbol{x}\right)\|$&#10;&#10;\end{document}"/>
  <p:tag name="IGUANATEXSIZE" val="20"/>
  <p:tag name="IGUANATEXCURSOR" val="165"/>
  <p:tag name="TRANSPARENCY" val="True"/>
  <p:tag name="LATEXENGINEID" val="0"/>
  <p:tag name="TEMPFOLDER" val="c:\temp\"/>
  <p:tag name="LATEXFORMHEIGHT" val="312"/>
  <p:tag name="LATEXFORMWIDTH" val="384"/>
  <p:tag name="LATEXFORMWRAP" val="True"/>
  <p:tag name="BITMAPVECTOR" val="0"/>
</p:tagLst>
</file>

<file path=ppt/tags/tag7.xml><?xml version="1.0" encoding="utf-8"?>
<p:tagLst xmlns:a="http://schemas.openxmlformats.org/drawingml/2006/main" xmlns:r="http://schemas.openxmlformats.org/officeDocument/2006/relationships" xmlns:p="http://schemas.openxmlformats.org/presentationml/2006/main">
  <p:tag name="OUTPUTDPI" val="1200"/>
  <p:tag name="ORIGINALHEIGHT" val="114,7357"/>
  <p:tag name="ORIGINALWIDTH" val="158,9802"/>
  <p:tag name="LATEXADDIN" val="\documentclass{article}&#10;\usepackage{amsmath,amssymb}&#10;\pagestyle{empty}&#10;\begin{document}&#10;&#10;&#10;$\mathbb{R}_{+}$&#10;&#10;\end{document}"/>
  <p:tag name="IGUANATEXSIZE" val="20"/>
  <p:tag name="IGUANATEXCURSOR" val="51"/>
  <p:tag name="TRANSPARENCY" val="True"/>
  <p:tag name="LATEXENGINEID" val="0"/>
  <p:tag name="TEMPFOLDER" val="c:\temp\"/>
  <p:tag name="LATEXFORMHEIGHT" val="312"/>
  <p:tag name="LATEXFORMWIDTH" val="384"/>
  <p:tag name="LATEXFORMWRAP" val="True"/>
  <p:tag name="BITMAPVECTOR" val="0"/>
</p:tagLst>
</file>

<file path=ppt/tags/tag8.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4089,989"/>
  <p:tag name="LATEXADDIN" val="\documentclass{article}&#10;\usepackage{amsmath}&#10;\pagestyle{empty}&#10;\begin{document}&#10;&#10;$\mathrm{Loss}=\alpha\left(\mathrm{Regression\ loss}\right)+\left(1-\alpha\right)\left(\mathrm{Physics-constrained\ loss}\right)\ \ \ \alpha\in\left[0,1\right]&#10;$&#10;&#10;&#10;\end{document}"/>
  <p:tag name="IGUANATEXSIZE" val="20"/>
  <p:tag name="IGUANATEXCURSOR" val="195"/>
  <p:tag name="TRANSPARENCY" val="True"/>
  <p:tag name="LATEXENGINEID" val="0"/>
  <p:tag name="TEMPFOLDER" val="c:\temp\"/>
  <p:tag name="LATEXFORMHEIGHT" val="312"/>
  <p:tag name="LATEXFORMWIDTH" val="384"/>
  <p:tag name="LATEXFORMWRAP" val="True"/>
  <p:tag name="BITMAPVECTOR" val="0"/>
</p:tagLst>
</file>

<file path=ppt/tags/tag9.xml><?xml version="1.0" encoding="utf-8"?>
<p:tagLst xmlns:a="http://schemas.openxmlformats.org/drawingml/2006/main" xmlns:r="http://schemas.openxmlformats.org/officeDocument/2006/relationships" xmlns:p="http://schemas.openxmlformats.org/presentationml/2006/main">
  <p:tag name="OUTPUTDPI" val="1200"/>
  <p:tag name="ORIGINALHEIGHT" val="153,7308"/>
  <p:tag name="ORIGINALWIDTH" val="796,4005"/>
  <p:tag name="LATEXADDIN" val="\documentclass{article}&#10;\usepackage{amsmath}&#10;\pagestyle{empty}&#10;\begin{document}&#10;&#10;$\|\boldsymbol{{\cal \widetilde{P}}}\left(\boldsymbol{y_{\mathrm{Pred}}},\boldsymbol{x}\right)\|$&#10;&#10;\end{document}"/>
  <p:tag name="IGUANATEXSIZE" val="20"/>
  <p:tag name="IGUANATEXCURSOR" val="115"/>
  <p:tag name="TRANSPARENCY" val="True"/>
  <p:tag name="LATEXENGINEID" val="0"/>
  <p:tag name="TEMPFOLDER" val="c:\temp\"/>
  <p:tag name="LATEXFORMHEIGHT" val="312"/>
  <p:tag name="LATEXFORMWIDTH" val="384"/>
  <p:tag name="LATEXFORMWRAP" val="True"/>
  <p:tag name="BITMAPVECTOR" val="0"/>
</p:tagLst>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MU Sans Serif Theme">
      <a:majorFont>
        <a:latin typeface="CMU Sans Serif"/>
        <a:ea typeface=""/>
        <a:cs typeface=""/>
      </a:majorFont>
      <a:minorFont>
        <a:latin typeface="CMU Sans Serif"/>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sz="3000" dirty="0" smtClean="0"/>
        </a:defPPr>
      </a:lstStyle>
    </a:txDef>
  </a:objectDefaults>
  <a:extraClrSchemeLst/>
  <a:extLst>
    <a:ext uri="{05A4C25C-085E-4340-85A3-A5531E510DB2}">
      <thm15:themeFamily xmlns:thm15="http://schemas.microsoft.com/office/thememl/2012/main" name="Presentation3" id="{D708DCDC-42F7-48A2-975C-30318494E14E}" vid="{5A564382-0E23-4DF5-80A1-3DF436ECACC0}"/>
    </a:ext>
  </a:extLst>
</a:theme>
</file>

<file path=ppt/theme/theme2.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MU Sans Serif Theme">
      <a:majorFont>
        <a:latin typeface="CMU Sans Serif"/>
        <a:ea typeface=""/>
        <a:cs typeface=""/>
      </a:majorFont>
      <a:minorFont>
        <a:latin typeface="CMU Sans Serif"/>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sz="3000" dirty="0" smtClean="0"/>
        </a:defPPr>
      </a:lstStyle>
    </a:txDef>
  </a:objectDefaults>
  <a:extraClrSchemeLst/>
  <a:extLst>
    <a:ext uri="{05A4C25C-085E-4340-85A3-A5531E510DB2}">
      <thm15:themeFamily xmlns:thm15="http://schemas.microsoft.com/office/thememl/2012/main" name="Presentation3" id="{D708DCDC-42F7-48A2-975C-30318494E14E}" vid="{5A564382-0E23-4DF5-80A1-3DF436ECACC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2680</Words>
  <Application>Microsoft Office PowerPoint</Application>
  <PresentationFormat>Widescreen</PresentationFormat>
  <Paragraphs>183</Paragraphs>
  <Slides>24</Slides>
  <Notes>16</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24</vt:i4>
      </vt:variant>
    </vt:vector>
  </HeadingPairs>
  <TitlesOfParts>
    <vt:vector size="32" baseType="lpstr">
      <vt:lpstr>Arial</vt:lpstr>
      <vt:lpstr>ArialMT</vt:lpstr>
      <vt:lpstr>Calibri</vt:lpstr>
      <vt:lpstr>CMU Sans Serif</vt:lpstr>
      <vt:lpstr>Helvetica Neue</vt:lpstr>
      <vt:lpstr>Times New Roman</vt:lpstr>
      <vt:lpstr>Office Theme</vt:lpstr>
      <vt:lpstr>1_Office Theme</vt:lpstr>
      <vt:lpstr>PowerPoint Presentation</vt:lpstr>
      <vt:lpstr>Min 60-75: Break</vt:lpstr>
      <vt:lpstr>PowerPoint Presentation</vt:lpstr>
      <vt:lpstr>PowerPoint Presentation</vt:lpstr>
      <vt:lpstr>In-class Peer Review: Friday, Dec 6th, 2PM-4PM</vt:lpstr>
      <vt:lpstr>Final Presentations in room 2138  Friday, Dec 13th from 2PM to 4PM</vt:lpstr>
      <vt:lpstr>Min 80-110: Intro. to  Knowledge-Guided ML</vt:lpstr>
      <vt:lpstr>Purely knowledge-driven models may fail</vt:lpstr>
      <vt:lpstr>Purely data-driven models may fail: “Big data hubris”</vt:lpstr>
      <vt:lpstr>Towards the best of both worlds: Knowledge-Guided ML</vt:lpstr>
      <vt:lpstr>AI Alignment, KGML, Physics-guided ML</vt:lpstr>
      <vt:lpstr>PowerPoint Presentation</vt:lpstr>
      <vt:lpstr>(Hard constraint) Physics-constrained architecture</vt:lpstr>
      <vt:lpstr>(Soft constraint) Physics-constrained loss</vt:lpstr>
      <vt:lpstr>PowerPoint Presentation</vt:lpstr>
      <vt:lpstr>Out-of-sample (i.i.d.)    ≠    Out-of-distribution</vt:lpstr>
      <vt:lpstr>PowerPoint Presentation</vt:lpstr>
      <vt:lpstr>Bonus Slides</vt:lpstr>
      <vt:lpstr>(Hard constraint) Physics-constrained architecture</vt:lpstr>
      <vt:lpstr>(Soft constraint) Physics-constrained loss</vt:lpstr>
      <vt:lpstr>(Soft constraint) Physics-constrained loss</vt:lpstr>
      <vt:lpstr>(Soft constraint) Physics-constrained loss</vt:lpstr>
      <vt:lpstr>(Soft constraint) Physics-constrained loss</vt:lpstr>
      <vt:lpstr>(Soft constraint) Physics-constrained loss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Tom Beucler</dc:creator>
  <cp:lastModifiedBy>Tom Beucler</cp:lastModifiedBy>
  <cp:revision>472</cp:revision>
  <dcterms:created xsi:type="dcterms:W3CDTF">2022-02-23T18:29:24Z</dcterms:created>
  <dcterms:modified xsi:type="dcterms:W3CDTF">2024-11-30T09:11:01Z</dcterms:modified>
</cp:coreProperties>
</file>